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58" r:id="rId4"/>
    <p:sldId id="262" r:id="rId5"/>
    <p:sldId id="259" r:id="rId6"/>
    <p:sldId id="260" r:id="rId7"/>
    <p:sldId id="261" r:id="rId8"/>
    <p:sldId id="263" r:id="rId9"/>
    <p:sldId id="264" r:id="rId10"/>
    <p:sldId id="265" r:id="rId11"/>
    <p:sldId id="266" r:id="rId12"/>
    <p:sldId id="267" r:id="rId13"/>
    <p:sldId id="268" r:id="rId14"/>
    <p:sldId id="271" r:id="rId15"/>
    <p:sldId id="269" r:id="rId16"/>
    <p:sldId id="270" r:id="rId17"/>
    <p:sldId id="272" r:id="rId18"/>
    <p:sldId id="280" r:id="rId19"/>
    <p:sldId id="274" r:id="rId20"/>
    <p:sldId id="275" r:id="rId21"/>
    <p:sldId id="276" r:id="rId22"/>
    <p:sldId id="281" r:id="rId23"/>
    <p:sldId id="277" r:id="rId24"/>
    <p:sldId id="278" r:id="rId25"/>
    <p:sldId id="279" r:id="rId26"/>
    <p:sldId id="282" r:id="rId27"/>
  </p:sldIdLst>
  <p:sldSz cx="24384000" cy="13716000"/>
  <p:notesSz cx="6858000" cy="9144000"/>
  <p:defaultTex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yamsobhy2@gmail.com" initials="m" lastIdx="1" clrIdx="0">
    <p:extLst>
      <p:ext uri="{19B8F6BF-5375-455C-9EA6-DF929625EA0E}">
        <p15:presenceInfo xmlns:p15="http://schemas.microsoft.com/office/powerpoint/2012/main" userId="33e03f3bf5c42b4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F6E"/>
    <a:srgbClr val="000060"/>
    <a:srgbClr val="C81A1F"/>
    <a:srgbClr val="0F0F6E"/>
    <a:srgbClr val="CA2026"/>
    <a:srgbClr val="CB2126"/>
    <a:srgbClr val="0F106D"/>
    <a:srgbClr val="0E0F6F"/>
    <a:srgbClr val="090A6B"/>
    <a:srgbClr val="0B0A6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E73F0F-46DE-4113-81C9-8721C9972B5E}" v="407" dt="2025-12-22T22:48:10.842"/>
    <p1510:client id="{3D88D9F7-C9B4-4755-851D-410AED259EEF}" v="257" dt="2025-12-22T21:08:16.325"/>
    <p1510:client id="{630A2C6C-DD03-BFD8-C964-8E8A65380071}" v="18" dt="2025-12-23T08:06:32.263"/>
    <p1510:client id="{82B64676-0AEB-0D6A-EC91-9A105D251657}" v="66" dt="2025-12-23T07:09:20.229"/>
    <p1510:client id="{CF97C539-7C7D-41BD-80CF-0148995549C5}" v="277" dt="2025-12-23T08:39:39.893"/>
    <p1510:client id="{FA6EAA90-4DD4-F6BA-949C-7AF5030F5E85}" v="37" dt="2025-12-23T08:02:22.7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41" autoAdjust="0"/>
    <p:restoredTop sz="94660"/>
  </p:normalViewPr>
  <p:slideViewPr>
    <p:cSldViewPr snapToGrid="0">
      <p:cViewPr varScale="1">
        <p:scale>
          <a:sx n="39" d="100"/>
          <a:sy n="39" d="100"/>
        </p:scale>
        <p:origin x="97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_rels/data3.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357902-D722-42FA-B11A-34E4EA4E0111}" type="doc">
      <dgm:prSet loTypeId="urn:microsoft.com/office/officeart/2005/8/layout/process3" loCatId="process" qsTypeId="urn:microsoft.com/office/officeart/2005/8/quickstyle/simple1" qsCatId="simple" csTypeId="urn:microsoft.com/office/officeart/2005/8/colors/colorful5" csCatId="colorful" phldr="1"/>
      <dgm:spPr/>
      <dgm:t>
        <a:bodyPr/>
        <a:lstStyle/>
        <a:p>
          <a:endParaRPr lang="en-US"/>
        </a:p>
      </dgm:t>
    </dgm:pt>
    <dgm:pt modelId="{AF488BFB-6211-4D43-96AE-039E5F7DBBA2}">
      <dgm:prSet phldr="0"/>
      <dgm:spPr/>
      <dgm:t>
        <a:bodyPr/>
        <a:lstStyle/>
        <a:p>
          <a:pPr algn="l" rtl="0"/>
          <a:r>
            <a:rPr lang="en-US" i="1" dirty="0"/>
            <a:t>Why augmentation?</a:t>
          </a:r>
          <a:endParaRPr lang="en-US" dirty="0">
            <a:latin typeface="Calibri Light" panose="020F0302020204030204"/>
          </a:endParaRPr>
        </a:p>
      </dgm:t>
    </dgm:pt>
    <dgm:pt modelId="{B9CE8A65-0FB5-422D-8B69-74E66E53B3E4}" type="parTrans" cxnId="{B2BA53D2-F1DB-46E1-92EF-02C8E661F0D6}">
      <dgm:prSet/>
      <dgm:spPr/>
    </dgm:pt>
    <dgm:pt modelId="{C704921D-D075-43FE-B004-11270A7991C6}" type="sibTrans" cxnId="{B2BA53D2-F1DB-46E1-92EF-02C8E661F0D6}">
      <dgm:prSet/>
      <dgm:spPr/>
      <dgm:t>
        <a:bodyPr/>
        <a:lstStyle/>
        <a:p>
          <a:endParaRPr lang="en-US"/>
        </a:p>
      </dgm:t>
    </dgm:pt>
    <dgm:pt modelId="{EB84EFA1-A578-4D3D-BFEC-95B6EC118738}">
      <dgm:prSet phldr="0"/>
      <dgm:spPr/>
      <dgm:t>
        <a:bodyPr/>
        <a:lstStyle/>
        <a:p>
          <a:pPr algn="l"/>
          <a:r>
            <a:rPr lang="en-US" sz="700" dirty="0">
              <a:latin typeface="Calibri"/>
              <a:ea typeface="Calibri"/>
              <a:cs typeface="Calibri"/>
            </a:rPr>
            <a:t>Improves generalization on unseen MRI scans</a:t>
          </a:r>
          <a:endParaRPr lang="en-US" sz="1800" dirty="0"/>
        </a:p>
      </dgm:t>
    </dgm:pt>
    <dgm:pt modelId="{4EF1A0D9-E3CD-43F0-9BA9-0B8DD9D11BAC}" type="parTrans" cxnId="{71336568-8F9A-44D5-B1F3-C9037B795405}">
      <dgm:prSet/>
      <dgm:spPr/>
    </dgm:pt>
    <dgm:pt modelId="{D30F3779-487E-4B83-ABF1-BB64600DA354}" type="sibTrans" cxnId="{71336568-8F9A-44D5-B1F3-C9037B795405}">
      <dgm:prSet/>
      <dgm:spPr/>
      <dgm:t>
        <a:bodyPr/>
        <a:lstStyle/>
        <a:p>
          <a:endParaRPr lang="en-US"/>
        </a:p>
      </dgm:t>
    </dgm:pt>
    <dgm:pt modelId="{5388CEF1-F789-4A12-BFAC-ED35527D56A7}">
      <dgm:prSet phldr="0"/>
      <dgm:spPr/>
      <dgm:t>
        <a:bodyPr/>
        <a:lstStyle/>
        <a:p>
          <a:pPr algn="l" rtl="0"/>
          <a:r>
            <a:rPr lang="en-US" sz="700" dirty="0">
              <a:latin typeface="Calibri"/>
              <a:ea typeface="Calibri"/>
              <a:cs typeface="Calibri"/>
            </a:rPr>
            <a:t>Reduces overfitting</a:t>
          </a:r>
        </a:p>
      </dgm:t>
    </dgm:pt>
    <dgm:pt modelId="{FBA2331B-C557-4DD4-9A2D-BBAFE60DBE60}" type="parTrans" cxnId="{CF7556FF-2168-442E-8AE0-3753646E1366}">
      <dgm:prSet/>
      <dgm:spPr/>
    </dgm:pt>
    <dgm:pt modelId="{CF1A1E72-B77B-40AF-A90D-3C6FF32E1CB3}" type="sibTrans" cxnId="{CF7556FF-2168-442E-8AE0-3753646E1366}">
      <dgm:prSet/>
      <dgm:spPr/>
      <dgm:t>
        <a:bodyPr/>
        <a:lstStyle/>
        <a:p>
          <a:endParaRPr lang="en-US"/>
        </a:p>
      </dgm:t>
    </dgm:pt>
    <dgm:pt modelId="{7DBDD9AC-C861-4493-BE79-9DD4B1776D1C}" type="pres">
      <dgm:prSet presAssocID="{70357902-D722-42FA-B11A-34E4EA4E0111}" presName="linearFlow" presStyleCnt="0">
        <dgm:presLayoutVars>
          <dgm:dir/>
          <dgm:animLvl val="lvl"/>
          <dgm:resizeHandles val="exact"/>
        </dgm:presLayoutVars>
      </dgm:prSet>
      <dgm:spPr/>
    </dgm:pt>
    <dgm:pt modelId="{9C1CCF95-9F51-485F-ACF4-2281D9A3AB9A}" type="pres">
      <dgm:prSet presAssocID="{AF488BFB-6211-4D43-96AE-039E5F7DBBA2}" presName="composite" presStyleCnt="0"/>
      <dgm:spPr/>
    </dgm:pt>
    <dgm:pt modelId="{0995B187-5122-4404-86BF-975D53F124CF}" type="pres">
      <dgm:prSet presAssocID="{AF488BFB-6211-4D43-96AE-039E5F7DBBA2}" presName="parTx" presStyleLbl="node1" presStyleIdx="0" presStyleCnt="1">
        <dgm:presLayoutVars>
          <dgm:chMax val="0"/>
          <dgm:chPref val="0"/>
          <dgm:bulletEnabled val="1"/>
        </dgm:presLayoutVars>
      </dgm:prSet>
      <dgm:spPr/>
    </dgm:pt>
    <dgm:pt modelId="{FC158C26-59CC-4EA6-A515-6A9E45A3C5D4}" type="pres">
      <dgm:prSet presAssocID="{AF488BFB-6211-4D43-96AE-039E5F7DBBA2}" presName="parSh" presStyleLbl="node1" presStyleIdx="0" presStyleCnt="1"/>
      <dgm:spPr/>
    </dgm:pt>
    <dgm:pt modelId="{CB623E76-2E78-4A75-83A6-FD551E930E28}" type="pres">
      <dgm:prSet presAssocID="{AF488BFB-6211-4D43-96AE-039E5F7DBBA2}" presName="desTx" presStyleLbl="fgAcc1" presStyleIdx="0" presStyleCnt="1">
        <dgm:presLayoutVars>
          <dgm:bulletEnabled val="1"/>
        </dgm:presLayoutVars>
      </dgm:prSet>
      <dgm:spPr/>
    </dgm:pt>
  </dgm:ptLst>
  <dgm:cxnLst>
    <dgm:cxn modelId="{309BBD06-B3FF-4CED-AB40-E09CE8192878}" type="presOf" srcId="{EB84EFA1-A578-4D3D-BFEC-95B6EC118738}" destId="{CB623E76-2E78-4A75-83A6-FD551E930E28}" srcOrd="0" destOrd="1" presId="urn:microsoft.com/office/officeart/2005/8/layout/process3"/>
    <dgm:cxn modelId="{34CD7E37-ADB6-4187-961B-8C99CC81F124}" type="presOf" srcId="{70357902-D722-42FA-B11A-34E4EA4E0111}" destId="{7DBDD9AC-C861-4493-BE79-9DD4B1776D1C}" srcOrd="0" destOrd="0" presId="urn:microsoft.com/office/officeart/2005/8/layout/process3"/>
    <dgm:cxn modelId="{E7B2DA5B-8C34-4DE2-867A-57334B29A2BB}" type="presOf" srcId="{5388CEF1-F789-4A12-BFAC-ED35527D56A7}" destId="{CB623E76-2E78-4A75-83A6-FD551E930E28}" srcOrd="0" destOrd="0" presId="urn:microsoft.com/office/officeart/2005/8/layout/process3"/>
    <dgm:cxn modelId="{71336568-8F9A-44D5-B1F3-C9037B795405}" srcId="{AF488BFB-6211-4D43-96AE-039E5F7DBBA2}" destId="{EB84EFA1-A578-4D3D-BFEC-95B6EC118738}" srcOrd="1" destOrd="0" parTransId="{4EF1A0D9-E3CD-43F0-9BA9-0B8DD9D11BAC}" sibTransId="{D30F3779-487E-4B83-ABF1-BB64600DA354}"/>
    <dgm:cxn modelId="{DD280F72-F670-4A87-9E6A-6ED0146221D6}" type="presOf" srcId="{AF488BFB-6211-4D43-96AE-039E5F7DBBA2}" destId="{0995B187-5122-4404-86BF-975D53F124CF}" srcOrd="0" destOrd="0" presId="urn:microsoft.com/office/officeart/2005/8/layout/process3"/>
    <dgm:cxn modelId="{019A0299-BCF4-43B6-B721-B12302E8F8B3}" type="presOf" srcId="{AF488BFB-6211-4D43-96AE-039E5F7DBBA2}" destId="{FC158C26-59CC-4EA6-A515-6A9E45A3C5D4}" srcOrd="1" destOrd="0" presId="urn:microsoft.com/office/officeart/2005/8/layout/process3"/>
    <dgm:cxn modelId="{B2BA53D2-F1DB-46E1-92EF-02C8E661F0D6}" srcId="{70357902-D722-42FA-B11A-34E4EA4E0111}" destId="{AF488BFB-6211-4D43-96AE-039E5F7DBBA2}" srcOrd="0" destOrd="0" parTransId="{B9CE8A65-0FB5-422D-8B69-74E66E53B3E4}" sibTransId="{C704921D-D075-43FE-B004-11270A7991C6}"/>
    <dgm:cxn modelId="{CF7556FF-2168-442E-8AE0-3753646E1366}" srcId="{AF488BFB-6211-4D43-96AE-039E5F7DBBA2}" destId="{5388CEF1-F789-4A12-BFAC-ED35527D56A7}" srcOrd="0" destOrd="0" parTransId="{FBA2331B-C557-4DD4-9A2D-BBAFE60DBE60}" sibTransId="{CF1A1E72-B77B-40AF-A90D-3C6FF32E1CB3}"/>
    <dgm:cxn modelId="{74CE159A-F960-4D98-884B-C499AB13605C}" type="presParOf" srcId="{7DBDD9AC-C861-4493-BE79-9DD4B1776D1C}" destId="{9C1CCF95-9F51-485F-ACF4-2281D9A3AB9A}" srcOrd="0" destOrd="0" presId="urn:microsoft.com/office/officeart/2005/8/layout/process3"/>
    <dgm:cxn modelId="{3C3A10B9-C772-466A-A369-61A47D0E40BA}" type="presParOf" srcId="{9C1CCF95-9F51-485F-ACF4-2281D9A3AB9A}" destId="{0995B187-5122-4404-86BF-975D53F124CF}" srcOrd="0" destOrd="0" presId="urn:microsoft.com/office/officeart/2005/8/layout/process3"/>
    <dgm:cxn modelId="{20764A1B-A8EB-4E92-9E0B-E267E48F1174}" type="presParOf" srcId="{9C1CCF95-9F51-485F-ACF4-2281D9A3AB9A}" destId="{FC158C26-59CC-4EA6-A515-6A9E45A3C5D4}" srcOrd="1" destOrd="0" presId="urn:microsoft.com/office/officeart/2005/8/layout/process3"/>
    <dgm:cxn modelId="{094321D6-FED1-45A1-9E7C-94695B5FCB69}" type="presParOf" srcId="{9C1CCF95-9F51-485F-ACF4-2281D9A3AB9A}" destId="{CB623E76-2E78-4A75-83A6-FD551E930E28}"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73EE537-C20D-47E7-BFAC-4CAA8717568F}"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US"/>
        </a:p>
      </dgm:t>
    </dgm:pt>
    <dgm:pt modelId="{423BCD03-5A06-4683-9231-D054785CEB1B}">
      <dgm:prSet custT="1"/>
      <dgm:spPr/>
      <dgm:t>
        <a:bodyPr/>
        <a:lstStyle/>
        <a:p>
          <a:pPr algn="l">
            <a:lnSpc>
              <a:spcPct val="90000"/>
            </a:lnSpc>
          </a:pPr>
          <a:r>
            <a:rPr lang="en-US" sz="3600">
              <a:solidFill>
                <a:srgbClr val="FFFFFF"/>
              </a:solidFill>
              <a:latin typeface="Calibri" panose="020F0502020204030204"/>
              <a:ea typeface="+mn-ea"/>
              <a:cs typeface="+mn-cs"/>
            </a:rPr>
            <a:t>Training accuracy reaches </a:t>
          </a:r>
          <a:r>
            <a:rPr lang="en-US" sz="3600" b="1">
              <a:solidFill>
                <a:srgbClr val="FFFFFF"/>
              </a:solidFill>
              <a:latin typeface="Calibri" panose="020F0502020204030204"/>
              <a:ea typeface="+mn-ea"/>
              <a:cs typeface="+mn-cs"/>
            </a:rPr>
            <a:t>96%</a:t>
          </a:r>
          <a:endParaRPr lang="en-US" sz="3600">
            <a:solidFill>
              <a:srgbClr val="FFFFFF"/>
            </a:solidFill>
            <a:latin typeface="Calibri" panose="020F0502020204030204"/>
            <a:ea typeface="+mn-ea"/>
            <a:cs typeface="+mn-cs"/>
          </a:endParaRPr>
        </a:p>
      </dgm:t>
    </dgm:pt>
    <dgm:pt modelId="{4C56BFC2-E9CE-42D4-9C50-CA7765606039}" type="parTrans" cxnId="{7D7CF19C-5307-4E2A-BDF8-C1CD2250AFE9}">
      <dgm:prSet/>
      <dgm:spPr/>
      <dgm:t>
        <a:bodyPr/>
        <a:lstStyle/>
        <a:p>
          <a:endParaRPr lang="en-US"/>
        </a:p>
      </dgm:t>
    </dgm:pt>
    <dgm:pt modelId="{9EE6E89A-7B17-4938-8A5C-27DA9D91BF64}" type="sibTrans" cxnId="{7D7CF19C-5307-4E2A-BDF8-C1CD2250AFE9}">
      <dgm:prSet/>
      <dgm:spPr/>
      <dgm:t>
        <a:bodyPr/>
        <a:lstStyle/>
        <a:p>
          <a:endParaRPr lang="en-US"/>
        </a:p>
      </dgm:t>
    </dgm:pt>
    <dgm:pt modelId="{531703BA-E35F-4499-8CC5-99C57A5E22ED}">
      <dgm:prSet/>
      <dgm:spPr/>
      <dgm:t>
        <a:bodyPr/>
        <a:lstStyle/>
        <a:p>
          <a:pPr algn="l">
            <a:lnSpc>
              <a:spcPct val="90000"/>
            </a:lnSpc>
          </a:pPr>
          <a:r>
            <a:rPr lang="en-US" sz="4600" dirty="0">
              <a:latin typeface="Calibri"/>
              <a:ea typeface="+mn-ea"/>
              <a:cs typeface="+mn-cs"/>
            </a:rPr>
            <a:t>Validation accuracy reaches </a:t>
          </a:r>
          <a:r>
            <a:rPr lang="en-US" sz="4600" b="1" dirty="0">
              <a:latin typeface="Calibri"/>
              <a:ea typeface="+mn-ea"/>
              <a:cs typeface="+mn-cs"/>
            </a:rPr>
            <a:t>87%</a:t>
          </a:r>
          <a:endParaRPr lang="en-US" sz="4600" dirty="0">
            <a:latin typeface="Calibri"/>
            <a:ea typeface="+mn-ea"/>
            <a:cs typeface="+mn-cs"/>
          </a:endParaRPr>
        </a:p>
      </dgm:t>
    </dgm:pt>
    <dgm:pt modelId="{E376957C-A21A-4A37-9AD2-D0942DFD4EDF}" type="parTrans" cxnId="{013BC0F0-ACAD-4F5F-9F61-5F1F398262A3}">
      <dgm:prSet/>
      <dgm:spPr/>
      <dgm:t>
        <a:bodyPr/>
        <a:lstStyle/>
        <a:p>
          <a:endParaRPr lang="en-US"/>
        </a:p>
      </dgm:t>
    </dgm:pt>
    <dgm:pt modelId="{D52945BB-2200-441A-A15F-B0511D65172C}" type="sibTrans" cxnId="{013BC0F0-ACAD-4F5F-9F61-5F1F398262A3}">
      <dgm:prSet/>
      <dgm:spPr/>
      <dgm:t>
        <a:bodyPr/>
        <a:lstStyle/>
        <a:p>
          <a:endParaRPr lang="en-US"/>
        </a:p>
      </dgm:t>
    </dgm:pt>
    <dgm:pt modelId="{EB81D532-C528-4222-82F1-82FD2E7BA6AC}">
      <dgm:prSet/>
      <dgm:spPr/>
      <dgm:t>
        <a:bodyPr/>
        <a:lstStyle/>
        <a:p>
          <a:pPr algn="l">
            <a:lnSpc>
              <a:spcPct val="90000"/>
            </a:lnSpc>
          </a:pPr>
          <a:r>
            <a:rPr lang="en-US" sz="4600" dirty="0">
              <a:latin typeface="Calibri"/>
              <a:ea typeface="+mn-ea"/>
              <a:cs typeface="+mn-cs"/>
            </a:rPr>
            <a:t>Small gap → slight overfitting</a:t>
          </a:r>
        </a:p>
      </dgm:t>
    </dgm:pt>
    <dgm:pt modelId="{C27F6914-5DFD-4467-9E95-F11D9C3FB2BB}" type="parTrans" cxnId="{79FC4415-29ED-4108-922C-2A2FCAA1D01F}">
      <dgm:prSet/>
      <dgm:spPr/>
      <dgm:t>
        <a:bodyPr/>
        <a:lstStyle/>
        <a:p>
          <a:endParaRPr lang="en-US"/>
        </a:p>
      </dgm:t>
    </dgm:pt>
    <dgm:pt modelId="{DEC62995-99EF-4675-B8E5-E40802CAE770}" type="sibTrans" cxnId="{79FC4415-29ED-4108-922C-2A2FCAA1D01F}">
      <dgm:prSet/>
      <dgm:spPr/>
      <dgm:t>
        <a:bodyPr/>
        <a:lstStyle/>
        <a:p>
          <a:endParaRPr lang="en-US"/>
        </a:p>
      </dgm:t>
    </dgm:pt>
    <dgm:pt modelId="{6394C403-64F3-4A2C-A928-3D60FC6BFFEF}">
      <dgm:prSet/>
      <dgm:spPr/>
      <dgm:t>
        <a:bodyPr/>
        <a:lstStyle/>
        <a:p>
          <a:pPr algn="l">
            <a:lnSpc>
              <a:spcPct val="90000"/>
            </a:lnSpc>
          </a:pPr>
          <a:r>
            <a:rPr lang="en-US" sz="4600" dirty="0">
              <a:latin typeface="Calibri"/>
              <a:ea typeface="+mn-ea"/>
              <a:cs typeface="+mn-cs"/>
            </a:rPr>
            <a:t>Model learns well over epochs</a:t>
          </a:r>
        </a:p>
      </dgm:t>
    </dgm:pt>
    <dgm:pt modelId="{B503FB41-CCC6-4211-8D4A-EEC0CFFDDA62}" type="parTrans" cxnId="{E4B70958-C97F-472F-BB1B-1C28AD1361E9}">
      <dgm:prSet/>
      <dgm:spPr/>
      <dgm:t>
        <a:bodyPr/>
        <a:lstStyle/>
        <a:p>
          <a:endParaRPr lang="en-US"/>
        </a:p>
      </dgm:t>
    </dgm:pt>
    <dgm:pt modelId="{7BFE11FB-003F-435C-A44B-55DDA0EA9F34}" type="sibTrans" cxnId="{E4B70958-C97F-472F-BB1B-1C28AD1361E9}">
      <dgm:prSet/>
      <dgm:spPr/>
      <dgm:t>
        <a:bodyPr/>
        <a:lstStyle/>
        <a:p>
          <a:endParaRPr lang="en-US"/>
        </a:p>
      </dgm:t>
    </dgm:pt>
    <dgm:pt modelId="{EE87C575-99B6-4F32-92B8-BC9F1D582F53}" type="pres">
      <dgm:prSet presAssocID="{B73EE537-C20D-47E7-BFAC-4CAA8717568F}" presName="linear" presStyleCnt="0">
        <dgm:presLayoutVars>
          <dgm:dir/>
          <dgm:animLvl val="lvl"/>
          <dgm:resizeHandles val="exact"/>
        </dgm:presLayoutVars>
      </dgm:prSet>
      <dgm:spPr/>
    </dgm:pt>
    <dgm:pt modelId="{09D43630-85A5-4535-9499-1D9EA06D30FC}" type="pres">
      <dgm:prSet presAssocID="{423BCD03-5A06-4683-9231-D054785CEB1B}" presName="parentLin" presStyleCnt="0"/>
      <dgm:spPr/>
    </dgm:pt>
    <dgm:pt modelId="{841BB279-E6ED-40DE-87B9-DE5F4052A180}" type="pres">
      <dgm:prSet presAssocID="{423BCD03-5A06-4683-9231-D054785CEB1B}" presName="parentLeftMargin" presStyleLbl="node1" presStyleIdx="0" presStyleCnt="4"/>
      <dgm:spPr/>
    </dgm:pt>
    <dgm:pt modelId="{F563CBD1-79E1-499D-84BA-7E8788B54857}" type="pres">
      <dgm:prSet presAssocID="{423BCD03-5A06-4683-9231-D054785CEB1B}" presName="parentText" presStyleLbl="node1" presStyleIdx="0" presStyleCnt="4">
        <dgm:presLayoutVars>
          <dgm:chMax val="0"/>
          <dgm:bulletEnabled val="1"/>
        </dgm:presLayoutVars>
      </dgm:prSet>
      <dgm:spPr/>
    </dgm:pt>
    <dgm:pt modelId="{E5C095B0-E39C-4535-8293-E631C5ABCF14}" type="pres">
      <dgm:prSet presAssocID="{423BCD03-5A06-4683-9231-D054785CEB1B}" presName="negativeSpace" presStyleCnt="0"/>
      <dgm:spPr/>
    </dgm:pt>
    <dgm:pt modelId="{CC12C132-61F6-4921-8586-E9339FB240F8}" type="pres">
      <dgm:prSet presAssocID="{423BCD03-5A06-4683-9231-D054785CEB1B}" presName="childText" presStyleLbl="conFgAcc1" presStyleIdx="0" presStyleCnt="4">
        <dgm:presLayoutVars>
          <dgm:bulletEnabled val="1"/>
        </dgm:presLayoutVars>
      </dgm:prSet>
      <dgm:spPr/>
    </dgm:pt>
    <dgm:pt modelId="{3491A497-21DC-42DA-B360-4893F7B5444B}" type="pres">
      <dgm:prSet presAssocID="{9EE6E89A-7B17-4938-8A5C-27DA9D91BF64}" presName="spaceBetweenRectangles" presStyleCnt="0"/>
      <dgm:spPr/>
    </dgm:pt>
    <dgm:pt modelId="{37D23A96-6569-49B5-8FCF-C9CB02085810}" type="pres">
      <dgm:prSet presAssocID="{531703BA-E35F-4499-8CC5-99C57A5E22ED}" presName="parentLin" presStyleCnt="0"/>
      <dgm:spPr/>
    </dgm:pt>
    <dgm:pt modelId="{5C88B214-F3D8-4D7E-9A01-F13F9EBA75B3}" type="pres">
      <dgm:prSet presAssocID="{531703BA-E35F-4499-8CC5-99C57A5E22ED}" presName="parentLeftMargin" presStyleLbl="node1" presStyleIdx="0" presStyleCnt="4"/>
      <dgm:spPr/>
    </dgm:pt>
    <dgm:pt modelId="{D358CD6C-E466-4CF4-A31A-DB79DB044D9A}" type="pres">
      <dgm:prSet presAssocID="{531703BA-E35F-4499-8CC5-99C57A5E22ED}" presName="parentText" presStyleLbl="node1" presStyleIdx="1" presStyleCnt="4">
        <dgm:presLayoutVars>
          <dgm:chMax val="0"/>
          <dgm:bulletEnabled val="1"/>
        </dgm:presLayoutVars>
      </dgm:prSet>
      <dgm:spPr/>
    </dgm:pt>
    <dgm:pt modelId="{74DE1835-9321-4628-8C96-52F29C63FCCE}" type="pres">
      <dgm:prSet presAssocID="{531703BA-E35F-4499-8CC5-99C57A5E22ED}" presName="negativeSpace" presStyleCnt="0"/>
      <dgm:spPr/>
    </dgm:pt>
    <dgm:pt modelId="{DB9D2875-5367-4D14-AB72-A00EB70B5282}" type="pres">
      <dgm:prSet presAssocID="{531703BA-E35F-4499-8CC5-99C57A5E22ED}" presName="childText" presStyleLbl="conFgAcc1" presStyleIdx="1" presStyleCnt="4">
        <dgm:presLayoutVars>
          <dgm:bulletEnabled val="1"/>
        </dgm:presLayoutVars>
      </dgm:prSet>
      <dgm:spPr/>
    </dgm:pt>
    <dgm:pt modelId="{DB4C1AB1-F6FC-49D1-93D3-EE2374CF3825}" type="pres">
      <dgm:prSet presAssocID="{D52945BB-2200-441A-A15F-B0511D65172C}" presName="spaceBetweenRectangles" presStyleCnt="0"/>
      <dgm:spPr/>
    </dgm:pt>
    <dgm:pt modelId="{24556BB0-586F-4654-97C3-F24E1645101A}" type="pres">
      <dgm:prSet presAssocID="{EB81D532-C528-4222-82F1-82FD2E7BA6AC}" presName="parentLin" presStyleCnt="0"/>
      <dgm:spPr/>
    </dgm:pt>
    <dgm:pt modelId="{0087E481-696A-4EA3-82C5-51B7942BAE37}" type="pres">
      <dgm:prSet presAssocID="{EB81D532-C528-4222-82F1-82FD2E7BA6AC}" presName="parentLeftMargin" presStyleLbl="node1" presStyleIdx="1" presStyleCnt="4"/>
      <dgm:spPr/>
    </dgm:pt>
    <dgm:pt modelId="{67CA983A-AEB6-4BB9-BFB0-F320691EF3A2}" type="pres">
      <dgm:prSet presAssocID="{EB81D532-C528-4222-82F1-82FD2E7BA6AC}" presName="parentText" presStyleLbl="node1" presStyleIdx="2" presStyleCnt="4">
        <dgm:presLayoutVars>
          <dgm:chMax val="0"/>
          <dgm:bulletEnabled val="1"/>
        </dgm:presLayoutVars>
      </dgm:prSet>
      <dgm:spPr/>
    </dgm:pt>
    <dgm:pt modelId="{8DE030B1-232F-4F79-9964-08223AA0EA4E}" type="pres">
      <dgm:prSet presAssocID="{EB81D532-C528-4222-82F1-82FD2E7BA6AC}" presName="negativeSpace" presStyleCnt="0"/>
      <dgm:spPr/>
    </dgm:pt>
    <dgm:pt modelId="{1317D097-D12B-4608-90EA-ED13755D551E}" type="pres">
      <dgm:prSet presAssocID="{EB81D532-C528-4222-82F1-82FD2E7BA6AC}" presName="childText" presStyleLbl="conFgAcc1" presStyleIdx="2" presStyleCnt="4">
        <dgm:presLayoutVars>
          <dgm:bulletEnabled val="1"/>
        </dgm:presLayoutVars>
      </dgm:prSet>
      <dgm:spPr/>
    </dgm:pt>
    <dgm:pt modelId="{7B9BAEB2-BB24-4129-AF0A-912D00808899}" type="pres">
      <dgm:prSet presAssocID="{DEC62995-99EF-4675-B8E5-E40802CAE770}" presName="spaceBetweenRectangles" presStyleCnt="0"/>
      <dgm:spPr/>
    </dgm:pt>
    <dgm:pt modelId="{828FABB0-8142-411D-942A-668A14FE1DEA}" type="pres">
      <dgm:prSet presAssocID="{6394C403-64F3-4A2C-A928-3D60FC6BFFEF}" presName="parentLin" presStyleCnt="0"/>
      <dgm:spPr/>
    </dgm:pt>
    <dgm:pt modelId="{07BEC729-923E-4EC4-96AE-3B87AA519D84}" type="pres">
      <dgm:prSet presAssocID="{6394C403-64F3-4A2C-A928-3D60FC6BFFEF}" presName="parentLeftMargin" presStyleLbl="node1" presStyleIdx="2" presStyleCnt="4"/>
      <dgm:spPr/>
    </dgm:pt>
    <dgm:pt modelId="{F111783A-F19A-48CE-9AA9-FA6265D47003}" type="pres">
      <dgm:prSet presAssocID="{6394C403-64F3-4A2C-A928-3D60FC6BFFEF}" presName="parentText" presStyleLbl="node1" presStyleIdx="3" presStyleCnt="4">
        <dgm:presLayoutVars>
          <dgm:chMax val="0"/>
          <dgm:bulletEnabled val="1"/>
        </dgm:presLayoutVars>
      </dgm:prSet>
      <dgm:spPr/>
    </dgm:pt>
    <dgm:pt modelId="{E1D0B981-7C70-4BBC-97BC-C5DE1E63A914}" type="pres">
      <dgm:prSet presAssocID="{6394C403-64F3-4A2C-A928-3D60FC6BFFEF}" presName="negativeSpace" presStyleCnt="0"/>
      <dgm:spPr/>
    </dgm:pt>
    <dgm:pt modelId="{86A1C39B-B579-49D8-B89E-28ADD5E7B20E}" type="pres">
      <dgm:prSet presAssocID="{6394C403-64F3-4A2C-A928-3D60FC6BFFEF}" presName="childText" presStyleLbl="conFgAcc1" presStyleIdx="3" presStyleCnt="4">
        <dgm:presLayoutVars>
          <dgm:bulletEnabled val="1"/>
        </dgm:presLayoutVars>
      </dgm:prSet>
      <dgm:spPr/>
    </dgm:pt>
  </dgm:ptLst>
  <dgm:cxnLst>
    <dgm:cxn modelId="{B101890D-34FE-4A9F-A3F5-23B72022CF9A}" type="presOf" srcId="{6394C403-64F3-4A2C-A928-3D60FC6BFFEF}" destId="{F111783A-F19A-48CE-9AA9-FA6265D47003}" srcOrd="1" destOrd="0" presId="urn:microsoft.com/office/officeart/2005/8/layout/list1"/>
    <dgm:cxn modelId="{79FC4415-29ED-4108-922C-2A2FCAA1D01F}" srcId="{B73EE537-C20D-47E7-BFAC-4CAA8717568F}" destId="{EB81D532-C528-4222-82F1-82FD2E7BA6AC}" srcOrd="2" destOrd="0" parTransId="{C27F6914-5DFD-4467-9E95-F11D9C3FB2BB}" sibTransId="{DEC62995-99EF-4675-B8E5-E40802CAE770}"/>
    <dgm:cxn modelId="{9B53E237-0929-462E-9E34-3CFE0E94C417}" type="presOf" srcId="{EB81D532-C528-4222-82F1-82FD2E7BA6AC}" destId="{0087E481-696A-4EA3-82C5-51B7942BAE37}" srcOrd="0" destOrd="0" presId="urn:microsoft.com/office/officeart/2005/8/layout/list1"/>
    <dgm:cxn modelId="{56645F3C-EE66-4507-A21E-420034A0C927}" type="presOf" srcId="{B73EE537-C20D-47E7-BFAC-4CAA8717568F}" destId="{EE87C575-99B6-4F32-92B8-BC9F1D582F53}" srcOrd="0" destOrd="0" presId="urn:microsoft.com/office/officeart/2005/8/layout/list1"/>
    <dgm:cxn modelId="{AB9BCD5E-F49D-4023-A542-69121699366C}" type="presOf" srcId="{423BCD03-5A06-4683-9231-D054785CEB1B}" destId="{F563CBD1-79E1-499D-84BA-7E8788B54857}" srcOrd="1" destOrd="0" presId="urn:microsoft.com/office/officeart/2005/8/layout/list1"/>
    <dgm:cxn modelId="{8F72FD75-42AA-417B-8062-3ACC1BD93D8F}" type="presOf" srcId="{6394C403-64F3-4A2C-A928-3D60FC6BFFEF}" destId="{07BEC729-923E-4EC4-96AE-3B87AA519D84}" srcOrd="0" destOrd="0" presId="urn:microsoft.com/office/officeart/2005/8/layout/list1"/>
    <dgm:cxn modelId="{E4B70958-C97F-472F-BB1B-1C28AD1361E9}" srcId="{B73EE537-C20D-47E7-BFAC-4CAA8717568F}" destId="{6394C403-64F3-4A2C-A928-3D60FC6BFFEF}" srcOrd="3" destOrd="0" parTransId="{B503FB41-CCC6-4211-8D4A-EEC0CFFDDA62}" sibTransId="{7BFE11FB-003F-435C-A44B-55DDA0EA9F34}"/>
    <dgm:cxn modelId="{7D7CF19C-5307-4E2A-BDF8-C1CD2250AFE9}" srcId="{B73EE537-C20D-47E7-BFAC-4CAA8717568F}" destId="{423BCD03-5A06-4683-9231-D054785CEB1B}" srcOrd="0" destOrd="0" parTransId="{4C56BFC2-E9CE-42D4-9C50-CA7765606039}" sibTransId="{9EE6E89A-7B17-4938-8A5C-27DA9D91BF64}"/>
    <dgm:cxn modelId="{D7673AA0-87FE-4D34-B01B-02B968EDF7DE}" type="presOf" srcId="{423BCD03-5A06-4683-9231-D054785CEB1B}" destId="{841BB279-E6ED-40DE-87B9-DE5F4052A180}" srcOrd="0" destOrd="0" presId="urn:microsoft.com/office/officeart/2005/8/layout/list1"/>
    <dgm:cxn modelId="{498EA0A5-69B5-4AB9-BE56-DC850F57EFE0}" type="presOf" srcId="{EB81D532-C528-4222-82F1-82FD2E7BA6AC}" destId="{67CA983A-AEB6-4BB9-BFB0-F320691EF3A2}" srcOrd="1" destOrd="0" presId="urn:microsoft.com/office/officeart/2005/8/layout/list1"/>
    <dgm:cxn modelId="{F054D8A8-B0C9-4750-AC6F-B27ECE90B4A5}" type="presOf" srcId="{531703BA-E35F-4499-8CC5-99C57A5E22ED}" destId="{5C88B214-F3D8-4D7E-9A01-F13F9EBA75B3}" srcOrd="0" destOrd="0" presId="urn:microsoft.com/office/officeart/2005/8/layout/list1"/>
    <dgm:cxn modelId="{4B1FB5BC-6074-46CB-B7B2-82E089FF5860}" type="presOf" srcId="{531703BA-E35F-4499-8CC5-99C57A5E22ED}" destId="{D358CD6C-E466-4CF4-A31A-DB79DB044D9A}" srcOrd="1" destOrd="0" presId="urn:microsoft.com/office/officeart/2005/8/layout/list1"/>
    <dgm:cxn modelId="{013BC0F0-ACAD-4F5F-9F61-5F1F398262A3}" srcId="{B73EE537-C20D-47E7-BFAC-4CAA8717568F}" destId="{531703BA-E35F-4499-8CC5-99C57A5E22ED}" srcOrd="1" destOrd="0" parTransId="{E376957C-A21A-4A37-9AD2-D0942DFD4EDF}" sibTransId="{D52945BB-2200-441A-A15F-B0511D65172C}"/>
    <dgm:cxn modelId="{A144B07D-BDA7-4298-A4AF-B0E8FB84E465}" type="presParOf" srcId="{EE87C575-99B6-4F32-92B8-BC9F1D582F53}" destId="{09D43630-85A5-4535-9499-1D9EA06D30FC}" srcOrd="0" destOrd="0" presId="urn:microsoft.com/office/officeart/2005/8/layout/list1"/>
    <dgm:cxn modelId="{14B1670E-67C7-4D38-8993-63B1FEE871B9}" type="presParOf" srcId="{09D43630-85A5-4535-9499-1D9EA06D30FC}" destId="{841BB279-E6ED-40DE-87B9-DE5F4052A180}" srcOrd="0" destOrd="0" presId="urn:microsoft.com/office/officeart/2005/8/layout/list1"/>
    <dgm:cxn modelId="{98AE33DE-9816-45F1-9415-CFAE8C8AD053}" type="presParOf" srcId="{09D43630-85A5-4535-9499-1D9EA06D30FC}" destId="{F563CBD1-79E1-499D-84BA-7E8788B54857}" srcOrd="1" destOrd="0" presId="urn:microsoft.com/office/officeart/2005/8/layout/list1"/>
    <dgm:cxn modelId="{F712C3C1-C4D6-4A0D-8261-50F93B3B53D5}" type="presParOf" srcId="{EE87C575-99B6-4F32-92B8-BC9F1D582F53}" destId="{E5C095B0-E39C-4535-8293-E631C5ABCF14}" srcOrd="1" destOrd="0" presId="urn:microsoft.com/office/officeart/2005/8/layout/list1"/>
    <dgm:cxn modelId="{36C25B11-26F0-45F9-9F12-72FF6C2062D8}" type="presParOf" srcId="{EE87C575-99B6-4F32-92B8-BC9F1D582F53}" destId="{CC12C132-61F6-4921-8586-E9339FB240F8}" srcOrd="2" destOrd="0" presId="urn:microsoft.com/office/officeart/2005/8/layout/list1"/>
    <dgm:cxn modelId="{DF32F599-E4E1-4047-9A75-E07361DA71BD}" type="presParOf" srcId="{EE87C575-99B6-4F32-92B8-BC9F1D582F53}" destId="{3491A497-21DC-42DA-B360-4893F7B5444B}" srcOrd="3" destOrd="0" presId="urn:microsoft.com/office/officeart/2005/8/layout/list1"/>
    <dgm:cxn modelId="{0237ABFE-AC45-4C8C-A8D0-8D1B6EDF7465}" type="presParOf" srcId="{EE87C575-99B6-4F32-92B8-BC9F1D582F53}" destId="{37D23A96-6569-49B5-8FCF-C9CB02085810}" srcOrd="4" destOrd="0" presId="urn:microsoft.com/office/officeart/2005/8/layout/list1"/>
    <dgm:cxn modelId="{595FF54D-5222-4F07-B66C-4D815D7061CA}" type="presParOf" srcId="{37D23A96-6569-49B5-8FCF-C9CB02085810}" destId="{5C88B214-F3D8-4D7E-9A01-F13F9EBA75B3}" srcOrd="0" destOrd="0" presId="urn:microsoft.com/office/officeart/2005/8/layout/list1"/>
    <dgm:cxn modelId="{AD98F6B8-90A7-42DD-B15E-0C47EAB75AB2}" type="presParOf" srcId="{37D23A96-6569-49B5-8FCF-C9CB02085810}" destId="{D358CD6C-E466-4CF4-A31A-DB79DB044D9A}" srcOrd="1" destOrd="0" presId="urn:microsoft.com/office/officeart/2005/8/layout/list1"/>
    <dgm:cxn modelId="{0704B173-1FD0-4D0A-BE73-5BF89854A623}" type="presParOf" srcId="{EE87C575-99B6-4F32-92B8-BC9F1D582F53}" destId="{74DE1835-9321-4628-8C96-52F29C63FCCE}" srcOrd="5" destOrd="0" presId="urn:microsoft.com/office/officeart/2005/8/layout/list1"/>
    <dgm:cxn modelId="{FE16EED5-A0F7-4C66-B3BC-EF8F08D6197D}" type="presParOf" srcId="{EE87C575-99B6-4F32-92B8-BC9F1D582F53}" destId="{DB9D2875-5367-4D14-AB72-A00EB70B5282}" srcOrd="6" destOrd="0" presId="urn:microsoft.com/office/officeart/2005/8/layout/list1"/>
    <dgm:cxn modelId="{0A93BE07-6ABF-413C-BA3F-33CE3D0EEB6B}" type="presParOf" srcId="{EE87C575-99B6-4F32-92B8-BC9F1D582F53}" destId="{DB4C1AB1-F6FC-49D1-93D3-EE2374CF3825}" srcOrd="7" destOrd="0" presId="urn:microsoft.com/office/officeart/2005/8/layout/list1"/>
    <dgm:cxn modelId="{EA4476C5-B5CC-457C-BF64-3A684AF331D4}" type="presParOf" srcId="{EE87C575-99B6-4F32-92B8-BC9F1D582F53}" destId="{24556BB0-586F-4654-97C3-F24E1645101A}" srcOrd="8" destOrd="0" presId="urn:microsoft.com/office/officeart/2005/8/layout/list1"/>
    <dgm:cxn modelId="{E654CDCF-9965-41A9-A995-51BAC4EB4BDE}" type="presParOf" srcId="{24556BB0-586F-4654-97C3-F24E1645101A}" destId="{0087E481-696A-4EA3-82C5-51B7942BAE37}" srcOrd="0" destOrd="0" presId="urn:microsoft.com/office/officeart/2005/8/layout/list1"/>
    <dgm:cxn modelId="{E125D915-6D79-4537-ABB5-E77C297BBE50}" type="presParOf" srcId="{24556BB0-586F-4654-97C3-F24E1645101A}" destId="{67CA983A-AEB6-4BB9-BFB0-F320691EF3A2}" srcOrd="1" destOrd="0" presId="urn:microsoft.com/office/officeart/2005/8/layout/list1"/>
    <dgm:cxn modelId="{689BE261-D4DA-438B-8695-6827D74891D0}" type="presParOf" srcId="{EE87C575-99B6-4F32-92B8-BC9F1D582F53}" destId="{8DE030B1-232F-4F79-9964-08223AA0EA4E}" srcOrd="9" destOrd="0" presId="urn:microsoft.com/office/officeart/2005/8/layout/list1"/>
    <dgm:cxn modelId="{E4905FC3-74FD-43C8-81F1-6286F1C9E6D7}" type="presParOf" srcId="{EE87C575-99B6-4F32-92B8-BC9F1D582F53}" destId="{1317D097-D12B-4608-90EA-ED13755D551E}" srcOrd="10" destOrd="0" presId="urn:microsoft.com/office/officeart/2005/8/layout/list1"/>
    <dgm:cxn modelId="{0E7CB04C-B5E4-4D86-8B27-38C527E07C38}" type="presParOf" srcId="{EE87C575-99B6-4F32-92B8-BC9F1D582F53}" destId="{7B9BAEB2-BB24-4129-AF0A-912D00808899}" srcOrd="11" destOrd="0" presId="urn:microsoft.com/office/officeart/2005/8/layout/list1"/>
    <dgm:cxn modelId="{55C3EF70-DBD6-43CD-9C9C-DE019F7AF3F3}" type="presParOf" srcId="{EE87C575-99B6-4F32-92B8-BC9F1D582F53}" destId="{828FABB0-8142-411D-942A-668A14FE1DEA}" srcOrd="12" destOrd="0" presId="urn:microsoft.com/office/officeart/2005/8/layout/list1"/>
    <dgm:cxn modelId="{9C26F2C0-676E-45EC-9B9F-BB8F05D32A02}" type="presParOf" srcId="{828FABB0-8142-411D-942A-668A14FE1DEA}" destId="{07BEC729-923E-4EC4-96AE-3B87AA519D84}" srcOrd="0" destOrd="0" presId="urn:microsoft.com/office/officeart/2005/8/layout/list1"/>
    <dgm:cxn modelId="{B7F1789D-7DD8-4444-898A-C2E80E6A5738}" type="presParOf" srcId="{828FABB0-8142-411D-942A-668A14FE1DEA}" destId="{F111783A-F19A-48CE-9AA9-FA6265D47003}" srcOrd="1" destOrd="0" presId="urn:microsoft.com/office/officeart/2005/8/layout/list1"/>
    <dgm:cxn modelId="{55081FB6-1929-4580-9FF5-480BB652D3BD}" type="presParOf" srcId="{EE87C575-99B6-4F32-92B8-BC9F1D582F53}" destId="{E1D0B981-7C70-4BBC-97BC-C5DE1E63A914}" srcOrd="13" destOrd="0" presId="urn:microsoft.com/office/officeart/2005/8/layout/list1"/>
    <dgm:cxn modelId="{10EE6375-03CA-4F0C-A20A-D74F77075301}" type="presParOf" srcId="{EE87C575-99B6-4F32-92B8-BC9F1D582F53}" destId="{86A1C39B-B579-49D8-B89E-28ADD5E7B20E}"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0EAC7DB-94F7-47B6-B6CA-3CDDCD7C01FD}" type="doc">
      <dgm:prSet loTypeId="urn:microsoft.com/office/officeart/2018/2/layout/IconLabelList" loCatId="icon" qsTypeId="urn:microsoft.com/office/officeart/2005/8/quickstyle/simple1" qsCatId="simple" csTypeId="urn:microsoft.com/office/officeart/2005/8/colors/accent3_2" csCatId="accent3" phldr="1"/>
      <dgm:spPr/>
      <dgm:t>
        <a:bodyPr/>
        <a:lstStyle/>
        <a:p>
          <a:endParaRPr lang="en-US"/>
        </a:p>
      </dgm:t>
    </dgm:pt>
    <dgm:pt modelId="{61651F04-9773-429A-B4F1-7A6BF74FD11D}">
      <dgm:prSet/>
      <dgm:spPr/>
      <dgm:t>
        <a:bodyPr/>
        <a:lstStyle/>
        <a:p>
          <a:r>
            <a:rPr lang="en-US"/>
            <a:t>CNN performs well on image classification</a:t>
          </a:r>
        </a:p>
      </dgm:t>
    </dgm:pt>
    <dgm:pt modelId="{663827A2-20BF-42B4-B04F-6C5F6F9A6928}" type="parTrans" cxnId="{7E7C9232-A637-4C18-9556-11D6ED4FA1C0}">
      <dgm:prSet/>
      <dgm:spPr/>
      <dgm:t>
        <a:bodyPr/>
        <a:lstStyle/>
        <a:p>
          <a:endParaRPr lang="en-US"/>
        </a:p>
      </dgm:t>
    </dgm:pt>
    <dgm:pt modelId="{DD3CEF03-171A-46C3-BDCD-BD7DF434F210}" type="sibTrans" cxnId="{7E7C9232-A637-4C18-9556-11D6ED4FA1C0}">
      <dgm:prSet/>
      <dgm:spPr/>
      <dgm:t>
        <a:bodyPr/>
        <a:lstStyle/>
        <a:p>
          <a:endParaRPr lang="en-US"/>
        </a:p>
      </dgm:t>
    </dgm:pt>
    <dgm:pt modelId="{60021B4B-A911-4EC9-B6FB-C26C42FD026F}">
      <dgm:prSet/>
      <dgm:spPr/>
      <dgm:t>
        <a:bodyPr/>
        <a:lstStyle/>
        <a:p>
          <a:r>
            <a:rPr lang="en-US"/>
            <a:t>High training accuracy achieved</a:t>
          </a:r>
        </a:p>
      </dgm:t>
    </dgm:pt>
    <dgm:pt modelId="{615B6EF3-BE1E-48DD-8E2A-329DFA677970}" type="parTrans" cxnId="{A0B85C0E-325D-4C76-98C4-B1BC0359D3C3}">
      <dgm:prSet/>
      <dgm:spPr/>
      <dgm:t>
        <a:bodyPr/>
        <a:lstStyle/>
        <a:p>
          <a:endParaRPr lang="en-US"/>
        </a:p>
      </dgm:t>
    </dgm:pt>
    <dgm:pt modelId="{F0FF60AF-A0A5-4C4D-BC9B-00A99D9F856B}" type="sibTrans" cxnId="{A0B85C0E-325D-4C76-98C4-B1BC0359D3C3}">
      <dgm:prSet/>
      <dgm:spPr/>
      <dgm:t>
        <a:bodyPr/>
        <a:lstStyle/>
        <a:p>
          <a:endParaRPr lang="en-US"/>
        </a:p>
      </dgm:t>
    </dgm:pt>
    <dgm:pt modelId="{1A2CF0B4-9606-43B8-8CA1-128EB6C7A1F3}">
      <dgm:prSet/>
      <dgm:spPr/>
      <dgm:t>
        <a:bodyPr/>
        <a:lstStyle/>
        <a:p>
          <a:r>
            <a:rPr lang="en-US"/>
            <a:t>Acceptable validation performance</a:t>
          </a:r>
        </a:p>
      </dgm:t>
    </dgm:pt>
    <dgm:pt modelId="{BA3F551C-4758-44A3-B21C-E11935DC03E7}" type="parTrans" cxnId="{F84E361B-5912-425D-8826-AA24FC0D2F36}">
      <dgm:prSet/>
      <dgm:spPr/>
      <dgm:t>
        <a:bodyPr/>
        <a:lstStyle/>
        <a:p>
          <a:endParaRPr lang="en-US"/>
        </a:p>
      </dgm:t>
    </dgm:pt>
    <dgm:pt modelId="{F84A9970-52C9-44E5-9580-DCF08A6E383A}" type="sibTrans" cxnId="{F84E361B-5912-425D-8826-AA24FC0D2F36}">
      <dgm:prSet/>
      <dgm:spPr/>
      <dgm:t>
        <a:bodyPr/>
        <a:lstStyle/>
        <a:p>
          <a:endParaRPr lang="en-US"/>
        </a:p>
      </dgm:t>
    </dgm:pt>
    <dgm:pt modelId="{3787FB69-5E26-471A-8F35-932A5391C6E9}">
      <dgm:prSet/>
      <dgm:spPr/>
      <dgm:t>
        <a:bodyPr/>
        <a:lstStyle/>
        <a:p>
          <a:r>
            <a:rPr lang="en-US"/>
            <a:t>Model can be improved with tuning</a:t>
          </a:r>
        </a:p>
      </dgm:t>
    </dgm:pt>
    <dgm:pt modelId="{E8CE6846-7A99-402F-90DB-18FF1100F606}" type="parTrans" cxnId="{1A29D1BC-178A-4AF6-9B4D-EBF20B8864E3}">
      <dgm:prSet/>
      <dgm:spPr/>
      <dgm:t>
        <a:bodyPr/>
        <a:lstStyle/>
        <a:p>
          <a:endParaRPr lang="en-US"/>
        </a:p>
      </dgm:t>
    </dgm:pt>
    <dgm:pt modelId="{E0B4281B-1F71-45AD-8BBF-D97ABEE79DAF}" type="sibTrans" cxnId="{1A29D1BC-178A-4AF6-9B4D-EBF20B8864E3}">
      <dgm:prSet/>
      <dgm:spPr/>
      <dgm:t>
        <a:bodyPr/>
        <a:lstStyle/>
        <a:p>
          <a:endParaRPr lang="en-US"/>
        </a:p>
      </dgm:t>
    </dgm:pt>
    <dgm:pt modelId="{8EC1AEEC-BDC8-4DE2-8D2C-03E8F1F25FCA}" type="pres">
      <dgm:prSet presAssocID="{F0EAC7DB-94F7-47B6-B6CA-3CDDCD7C01FD}" presName="root" presStyleCnt="0">
        <dgm:presLayoutVars>
          <dgm:dir/>
          <dgm:resizeHandles val="exact"/>
        </dgm:presLayoutVars>
      </dgm:prSet>
      <dgm:spPr/>
    </dgm:pt>
    <dgm:pt modelId="{AE61CE6C-62C9-4AED-B61A-D434D537A863}" type="pres">
      <dgm:prSet presAssocID="{61651F04-9773-429A-B4F1-7A6BF74FD11D}" presName="compNode" presStyleCnt="0"/>
      <dgm:spPr/>
    </dgm:pt>
    <dgm:pt modelId="{B766F5E5-9A15-459D-985B-68A411869BDF}" type="pres">
      <dgm:prSet presAssocID="{61651F04-9773-429A-B4F1-7A6BF74FD11D}"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a:ext>
      </dgm:extLst>
    </dgm:pt>
    <dgm:pt modelId="{2FEB936F-A171-4B14-A9A4-C516A9133387}" type="pres">
      <dgm:prSet presAssocID="{61651F04-9773-429A-B4F1-7A6BF74FD11D}" presName="spaceRect" presStyleCnt="0"/>
      <dgm:spPr/>
    </dgm:pt>
    <dgm:pt modelId="{904B9118-91E3-41F4-A444-FA75043F5B18}" type="pres">
      <dgm:prSet presAssocID="{61651F04-9773-429A-B4F1-7A6BF74FD11D}" presName="textRect" presStyleLbl="revTx" presStyleIdx="0" presStyleCnt="4">
        <dgm:presLayoutVars>
          <dgm:chMax val="1"/>
          <dgm:chPref val="1"/>
        </dgm:presLayoutVars>
      </dgm:prSet>
      <dgm:spPr/>
    </dgm:pt>
    <dgm:pt modelId="{BBF77553-E99F-4554-B5B2-B8605CBF50C6}" type="pres">
      <dgm:prSet presAssocID="{DD3CEF03-171A-46C3-BDCD-BD7DF434F210}" presName="sibTrans" presStyleCnt="0"/>
      <dgm:spPr/>
    </dgm:pt>
    <dgm:pt modelId="{53B5A9B1-9CF6-43F8-853C-3C2D3BC29519}" type="pres">
      <dgm:prSet presAssocID="{60021B4B-A911-4EC9-B6FB-C26C42FD026F}" presName="compNode" presStyleCnt="0"/>
      <dgm:spPr/>
    </dgm:pt>
    <dgm:pt modelId="{BA83C942-0286-4B6E-B710-BE3974E8DF78}" type="pres">
      <dgm:prSet presAssocID="{60021B4B-A911-4EC9-B6FB-C26C42FD026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llseye"/>
        </a:ext>
      </dgm:extLst>
    </dgm:pt>
    <dgm:pt modelId="{C3DEF2D3-DF5A-484F-8F7B-28D605641769}" type="pres">
      <dgm:prSet presAssocID="{60021B4B-A911-4EC9-B6FB-C26C42FD026F}" presName="spaceRect" presStyleCnt="0"/>
      <dgm:spPr/>
    </dgm:pt>
    <dgm:pt modelId="{2DACB065-8237-4D6B-A165-10B0F2CF7CE5}" type="pres">
      <dgm:prSet presAssocID="{60021B4B-A911-4EC9-B6FB-C26C42FD026F}" presName="textRect" presStyleLbl="revTx" presStyleIdx="1" presStyleCnt="4">
        <dgm:presLayoutVars>
          <dgm:chMax val="1"/>
          <dgm:chPref val="1"/>
        </dgm:presLayoutVars>
      </dgm:prSet>
      <dgm:spPr/>
    </dgm:pt>
    <dgm:pt modelId="{FA5CA874-9E6F-4668-B84E-E975685D3D72}" type="pres">
      <dgm:prSet presAssocID="{F0FF60AF-A0A5-4C4D-BC9B-00A99D9F856B}" presName="sibTrans" presStyleCnt="0"/>
      <dgm:spPr/>
    </dgm:pt>
    <dgm:pt modelId="{1D485870-AA85-4BA0-A11F-52A292C3EA23}" type="pres">
      <dgm:prSet presAssocID="{1A2CF0B4-9606-43B8-8CA1-128EB6C7A1F3}" presName="compNode" presStyleCnt="0"/>
      <dgm:spPr/>
    </dgm:pt>
    <dgm:pt modelId="{DA880579-A205-4FC2-B8AB-47EE7539CF10}" type="pres">
      <dgm:prSet presAssocID="{1A2CF0B4-9606-43B8-8CA1-128EB6C7A1F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 List"/>
        </a:ext>
      </dgm:extLst>
    </dgm:pt>
    <dgm:pt modelId="{0743E300-28F8-4B6D-95E5-46DF2A65D93A}" type="pres">
      <dgm:prSet presAssocID="{1A2CF0B4-9606-43B8-8CA1-128EB6C7A1F3}" presName="spaceRect" presStyleCnt="0"/>
      <dgm:spPr/>
    </dgm:pt>
    <dgm:pt modelId="{CE08F958-A527-48A5-997E-4611DDF84C63}" type="pres">
      <dgm:prSet presAssocID="{1A2CF0B4-9606-43B8-8CA1-128EB6C7A1F3}" presName="textRect" presStyleLbl="revTx" presStyleIdx="2" presStyleCnt="4">
        <dgm:presLayoutVars>
          <dgm:chMax val="1"/>
          <dgm:chPref val="1"/>
        </dgm:presLayoutVars>
      </dgm:prSet>
      <dgm:spPr/>
    </dgm:pt>
    <dgm:pt modelId="{56E00285-60EA-44AC-836F-BD5882146643}" type="pres">
      <dgm:prSet presAssocID="{F84A9970-52C9-44E5-9580-DCF08A6E383A}" presName="sibTrans" presStyleCnt="0"/>
      <dgm:spPr/>
    </dgm:pt>
    <dgm:pt modelId="{F97C5B75-D644-412B-B98F-322A17909252}" type="pres">
      <dgm:prSet presAssocID="{3787FB69-5E26-471A-8F35-932A5391C6E9}" presName="compNode" presStyleCnt="0"/>
      <dgm:spPr/>
    </dgm:pt>
    <dgm:pt modelId="{033887D0-CFC3-4D8F-9C29-EE101222D396}" type="pres">
      <dgm:prSet presAssocID="{3787FB69-5E26-471A-8F35-932A5391C6E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Head with Gears"/>
        </a:ext>
      </dgm:extLst>
    </dgm:pt>
    <dgm:pt modelId="{1BC0A5D6-4184-42D3-994D-36AA00F69290}" type="pres">
      <dgm:prSet presAssocID="{3787FB69-5E26-471A-8F35-932A5391C6E9}" presName="spaceRect" presStyleCnt="0"/>
      <dgm:spPr/>
    </dgm:pt>
    <dgm:pt modelId="{CEB7FA76-B8EE-4A1F-9D8E-DE6807DE02C2}" type="pres">
      <dgm:prSet presAssocID="{3787FB69-5E26-471A-8F35-932A5391C6E9}" presName="textRect" presStyleLbl="revTx" presStyleIdx="3" presStyleCnt="4">
        <dgm:presLayoutVars>
          <dgm:chMax val="1"/>
          <dgm:chPref val="1"/>
        </dgm:presLayoutVars>
      </dgm:prSet>
      <dgm:spPr/>
    </dgm:pt>
  </dgm:ptLst>
  <dgm:cxnLst>
    <dgm:cxn modelId="{A0B85C0E-325D-4C76-98C4-B1BC0359D3C3}" srcId="{F0EAC7DB-94F7-47B6-B6CA-3CDDCD7C01FD}" destId="{60021B4B-A911-4EC9-B6FB-C26C42FD026F}" srcOrd="1" destOrd="0" parTransId="{615B6EF3-BE1E-48DD-8E2A-329DFA677970}" sibTransId="{F0FF60AF-A0A5-4C4D-BC9B-00A99D9F856B}"/>
    <dgm:cxn modelId="{F84E361B-5912-425D-8826-AA24FC0D2F36}" srcId="{F0EAC7DB-94F7-47B6-B6CA-3CDDCD7C01FD}" destId="{1A2CF0B4-9606-43B8-8CA1-128EB6C7A1F3}" srcOrd="2" destOrd="0" parTransId="{BA3F551C-4758-44A3-B21C-E11935DC03E7}" sibTransId="{F84A9970-52C9-44E5-9580-DCF08A6E383A}"/>
    <dgm:cxn modelId="{A7B4662D-2E1A-4D07-85EA-91239B47CE1C}" type="presOf" srcId="{1A2CF0B4-9606-43B8-8CA1-128EB6C7A1F3}" destId="{CE08F958-A527-48A5-997E-4611DDF84C63}" srcOrd="0" destOrd="0" presId="urn:microsoft.com/office/officeart/2018/2/layout/IconLabelList"/>
    <dgm:cxn modelId="{7E7C9232-A637-4C18-9556-11D6ED4FA1C0}" srcId="{F0EAC7DB-94F7-47B6-B6CA-3CDDCD7C01FD}" destId="{61651F04-9773-429A-B4F1-7A6BF74FD11D}" srcOrd="0" destOrd="0" parTransId="{663827A2-20BF-42B4-B04F-6C5F6F9A6928}" sibTransId="{DD3CEF03-171A-46C3-BDCD-BD7DF434F210}"/>
    <dgm:cxn modelId="{AF12C268-338E-4628-838A-EDFCD1AF1075}" type="presOf" srcId="{3787FB69-5E26-471A-8F35-932A5391C6E9}" destId="{CEB7FA76-B8EE-4A1F-9D8E-DE6807DE02C2}" srcOrd="0" destOrd="0" presId="urn:microsoft.com/office/officeart/2018/2/layout/IconLabelList"/>
    <dgm:cxn modelId="{3C56999A-6C94-4397-9DC2-F78E344168ED}" type="presOf" srcId="{60021B4B-A911-4EC9-B6FB-C26C42FD026F}" destId="{2DACB065-8237-4D6B-A165-10B0F2CF7CE5}" srcOrd="0" destOrd="0" presId="urn:microsoft.com/office/officeart/2018/2/layout/IconLabelList"/>
    <dgm:cxn modelId="{429C46A7-6D22-40A2-9C63-57E5D2547C75}" type="presOf" srcId="{61651F04-9773-429A-B4F1-7A6BF74FD11D}" destId="{904B9118-91E3-41F4-A444-FA75043F5B18}" srcOrd="0" destOrd="0" presId="urn:microsoft.com/office/officeart/2018/2/layout/IconLabelList"/>
    <dgm:cxn modelId="{1A29D1BC-178A-4AF6-9B4D-EBF20B8864E3}" srcId="{F0EAC7DB-94F7-47B6-B6CA-3CDDCD7C01FD}" destId="{3787FB69-5E26-471A-8F35-932A5391C6E9}" srcOrd="3" destOrd="0" parTransId="{E8CE6846-7A99-402F-90DB-18FF1100F606}" sibTransId="{E0B4281B-1F71-45AD-8BBF-D97ABEE79DAF}"/>
    <dgm:cxn modelId="{D1042CFB-6E02-4A0D-AD4E-6968FA82E35F}" type="presOf" srcId="{F0EAC7DB-94F7-47B6-B6CA-3CDDCD7C01FD}" destId="{8EC1AEEC-BDC8-4DE2-8D2C-03E8F1F25FCA}" srcOrd="0" destOrd="0" presId="urn:microsoft.com/office/officeart/2018/2/layout/IconLabelList"/>
    <dgm:cxn modelId="{11ACD152-F122-4996-A0A8-83FE3E4E8E41}" type="presParOf" srcId="{8EC1AEEC-BDC8-4DE2-8D2C-03E8F1F25FCA}" destId="{AE61CE6C-62C9-4AED-B61A-D434D537A863}" srcOrd="0" destOrd="0" presId="urn:microsoft.com/office/officeart/2018/2/layout/IconLabelList"/>
    <dgm:cxn modelId="{DEFBA9CA-CCCB-4441-B104-850CFBC3F80D}" type="presParOf" srcId="{AE61CE6C-62C9-4AED-B61A-D434D537A863}" destId="{B766F5E5-9A15-459D-985B-68A411869BDF}" srcOrd="0" destOrd="0" presId="urn:microsoft.com/office/officeart/2018/2/layout/IconLabelList"/>
    <dgm:cxn modelId="{76140D5F-8C79-4C4C-AB6A-D668073480F7}" type="presParOf" srcId="{AE61CE6C-62C9-4AED-B61A-D434D537A863}" destId="{2FEB936F-A171-4B14-A9A4-C516A9133387}" srcOrd="1" destOrd="0" presId="urn:microsoft.com/office/officeart/2018/2/layout/IconLabelList"/>
    <dgm:cxn modelId="{5854D18F-E11C-4E86-86F3-378C997AFD08}" type="presParOf" srcId="{AE61CE6C-62C9-4AED-B61A-D434D537A863}" destId="{904B9118-91E3-41F4-A444-FA75043F5B18}" srcOrd="2" destOrd="0" presId="urn:microsoft.com/office/officeart/2018/2/layout/IconLabelList"/>
    <dgm:cxn modelId="{6CBC130D-A6F0-403E-A2AF-56F20F95859D}" type="presParOf" srcId="{8EC1AEEC-BDC8-4DE2-8D2C-03E8F1F25FCA}" destId="{BBF77553-E99F-4554-B5B2-B8605CBF50C6}" srcOrd="1" destOrd="0" presId="urn:microsoft.com/office/officeart/2018/2/layout/IconLabelList"/>
    <dgm:cxn modelId="{49286F4E-585C-4BD0-B93D-01C3F1530A2A}" type="presParOf" srcId="{8EC1AEEC-BDC8-4DE2-8D2C-03E8F1F25FCA}" destId="{53B5A9B1-9CF6-43F8-853C-3C2D3BC29519}" srcOrd="2" destOrd="0" presId="urn:microsoft.com/office/officeart/2018/2/layout/IconLabelList"/>
    <dgm:cxn modelId="{BAEFFCCC-F56F-4F11-A88A-B893B59D16B8}" type="presParOf" srcId="{53B5A9B1-9CF6-43F8-853C-3C2D3BC29519}" destId="{BA83C942-0286-4B6E-B710-BE3974E8DF78}" srcOrd="0" destOrd="0" presId="urn:microsoft.com/office/officeart/2018/2/layout/IconLabelList"/>
    <dgm:cxn modelId="{102866B0-1B21-4E0F-A671-EC9552C930A6}" type="presParOf" srcId="{53B5A9B1-9CF6-43F8-853C-3C2D3BC29519}" destId="{C3DEF2D3-DF5A-484F-8F7B-28D605641769}" srcOrd="1" destOrd="0" presId="urn:microsoft.com/office/officeart/2018/2/layout/IconLabelList"/>
    <dgm:cxn modelId="{7E9B45F8-5841-42DE-B467-EBE60201C46A}" type="presParOf" srcId="{53B5A9B1-9CF6-43F8-853C-3C2D3BC29519}" destId="{2DACB065-8237-4D6B-A165-10B0F2CF7CE5}" srcOrd="2" destOrd="0" presId="urn:microsoft.com/office/officeart/2018/2/layout/IconLabelList"/>
    <dgm:cxn modelId="{080CFC81-268D-48AB-874B-706C9D1F716D}" type="presParOf" srcId="{8EC1AEEC-BDC8-4DE2-8D2C-03E8F1F25FCA}" destId="{FA5CA874-9E6F-4668-B84E-E975685D3D72}" srcOrd="3" destOrd="0" presId="urn:microsoft.com/office/officeart/2018/2/layout/IconLabelList"/>
    <dgm:cxn modelId="{E23831B1-011E-4DC1-9560-933D870F1AF2}" type="presParOf" srcId="{8EC1AEEC-BDC8-4DE2-8D2C-03E8F1F25FCA}" destId="{1D485870-AA85-4BA0-A11F-52A292C3EA23}" srcOrd="4" destOrd="0" presId="urn:microsoft.com/office/officeart/2018/2/layout/IconLabelList"/>
    <dgm:cxn modelId="{02DADEAC-D888-492D-8C1A-30FE0A2024EE}" type="presParOf" srcId="{1D485870-AA85-4BA0-A11F-52A292C3EA23}" destId="{DA880579-A205-4FC2-B8AB-47EE7539CF10}" srcOrd="0" destOrd="0" presId="urn:microsoft.com/office/officeart/2018/2/layout/IconLabelList"/>
    <dgm:cxn modelId="{2B56C3F8-6CA5-4D34-A13D-BF6B0FD51EFB}" type="presParOf" srcId="{1D485870-AA85-4BA0-A11F-52A292C3EA23}" destId="{0743E300-28F8-4B6D-95E5-46DF2A65D93A}" srcOrd="1" destOrd="0" presId="urn:microsoft.com/office/officeart/2018/2/layout/IconLabelList"/>
    <dgm:cxn modelId="{53866AF1-B591-4327-B0B6-88847AE19FBB}" type="presParOf" srcId="{1D485870-AA85-4BA0-A11F-52A292C3EA23}" destId="{CE08F958-A527-48A5-997E-4611DDF84C63}" srcOrd="2" destOrd="0" presId="urn:microsoft.com/office/officeart/2018/2/layout/IconLabelList"/>
    <dgm:cxn modelId="{6D533CAF-49AA-4076-AF7C-E60E1EAA8E6D}" type="presParOf" srcId="{8EC1AEEC-BDC8-4DE2-8D2C-03E8F1F25FCA}" destId="{56E00285-60EA-44AC-836F-BD5882146643}" srcOrd="5" destOrd="0" presId="urn:microsoft.com/office/officeart/2018/2/layout/IconLabelList"/>
    <dgm:cxn modelId="{44F01202-45B0-42EB-B587-7B69F2D3B48E}" type="presParOf" srcId="{8EC1AEEC-BDC8-4DE2-8D2C-03E8F1F25FCA}" destId="{F97C5B75-D644-412B-B98F-322A17909252}" srcOrd="6" destOrd="0" presId="urn:microsoft.com/office/officeart/2018/2/layout/IconLabelList"/>
    <dgm:cxn modelId="{093EC98E-3275-4ED3-8D5A-A69CE9C89261}" type="presParOf" srcId="{F97C5B75-D644-412B-B98F-322A17909252}" destId="{033887D0-CFC3-4D8F-9C29-EE101222D396}" srcOrd="0" destOrd="0" presId="urn:microsoft.com/office/officeart/2018/2/layout/IconLabelList"/>
    <dgm:cxn modelId="{ECC3F91D-FC05-485D-81F8-BA4E5BBA5267}" type="presParOf" srcId="{F97C5B75-D644-412B-B98F-322A17909252}" destId="{1BC0A5D6-4184-42D3-994D-36AA00F69290}" srcOrd="1" destOrd="0" presId="urn:microsoft.com/office/officeart/2018/2/layout/IconLabelList"/>
    <dgm:cxn modelId="{A0CB9C11-A5AC-490A-8DEA-C4D2188DEB23}" type="presParOf" srcId="{F97C5B75-D644-412B-B98F-322A17909252}" destId="{CEB7FA76-B8EE-4A1F-9D8E-DE6807DE02C2}"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158C26-59CC-4EA6-A515-6A9E45A3C5D4}">
      <dsp:nvSpPr>
        <dsp:cNvPr id="0" name=""/>
        <dsp:cNvSpPr/>
      </dsp:nvSpPr>
      <dsp:spPr>
        <a:xfrm>
          <a:off x="0" y="32699"/>
          <a:ext cx="6026971" cy="177120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1592" tIns="291592" rIns="291592" bIns="156210" numCol="1" spcCol="1270" anchor="t" anchorCtr="0">
          <a:noAutofit/>
        </a:bodyPr>
        <a:lstStyle/>
        <a:p>
          <a:pPr marL="0" lvl="0" indent="0" algn="l" defTabSz="1822450" rtl="0">
            <a:lnSpc>
              <a:spcPct val="90000"/>
            </a:lnSpc>
            <a:spcBef>
              <a:spcPct val="0"/>
            </a:spcBef>
            <a:spcAft>
              <a:spcPct val="35000"/>
            </a:spcAft>
            <a:buNone/>
          </a:pPr>
          <a:r>
            <a:rPr lang="en-US" sz="4100" i="1" kern="1200" dirty="0"/>
            <a:t>Why augmentation?</a:t>
          </a:r>
          <a:endParaRPr lang="en-US" sz="4100" kern="1200" dirty="0">
            <a:latin typeface="Calibri Light" panose="020F0302020204030204"/>
          </a:endParaRPr>
        </a:p>
      </dsp:txBody>
      <dsp:txXfrm>
        <a:off x="0" y="32699"/>
        <a:ext cx="6026971" cy="1180800"/>
      </dsp:txXfrm>
    </dsp:sp>
    <dsp:sp modelId="{CB623E76-2E78-4A75-83A6-FD551E930E28}">
      <dsp:nvSpPr>
        <dsp:cNvPr id="0" name=""/>
        <dsp:cNvSpPr/>
      </dsp:nvSpPr>
      <dsp:spPr>
        <a:xfrm>
          <a:off x="1234439" y="1213500"/>
          <a:ext cx="6026971" cy="31734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1592" tIns="291592" rIns="291592" bIns="291592" numCol="1" spcCol="1270" anchor="t" anchorCtr="0">
          <a:noAutofit/>
        </a:bodyPr>
        <a:lstStyle/>
        <a:p>
          <a:pPr marL="285750" lvl="1" indent="-285750" algn="l" defTabSz="1822450" rtl="0">
            <a:lnSpc>
              <a:spcPct val="90000"/>
            </a:lnSpc>
            <a:spcBef>
              <a:spcPct val="0"/>
            </a:spcBef>
            <a:spcAft>
              <a:spcPct val="15000"/>
            </a:spcAft>
            <a:buChar char="•"/>
          </a:pPr>
          <a:r>
            <a:rPr lang="en-US" sz="4100" kern="1200" dirty="0">
              <a:latin typeface="Calibri"/>
              <a:ea typeface="Calibri"/>
              <a:cs typeface="Calibri"/>
            </a:rPr>
            <a:t>Reduces overfitting</a:t>
          </a:r>
        </a:p>
        <a:p>
          <a:pPr marL="285750" lvl="1" indent="-285750" algn="l" defTabSz="1822450">
            <a:lnSpc>
              <a:spcPct val="90000"/>
            </a:lnSpc>
            <a:spcBef>
              <a:spcPct val="0"/>
            </a:spcBef>
            <a:spcAft>
              <a:spcPct val="15000"/>
            </a:spcAft>
            <a:buChar char="•"/>
          </a:pPr>
          <a:r>
            <a:rPr lang="en-US" sz="4100" kern="1200" dirty="0">
              <a:latin typeface="Calibri"/>
              <a:ea typeface="Calibri"/>
              <a:cs typeface="Calibri"/>
            </a:rPr>
            <a:t>Improves generalization on unseen MRI scans</a:t>
          </a:r>
          <a:endParaRPr lang="en-US" sz="4100" kern="1200" dirty="0"/>
        </a:p>
      </dsp:txBody>
      <dsp:txXfrm>
        <a:off x="1327385" y="1306446"/>
        <a:ext cx="5841079" cy="298750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12C132-61F6-4921-8586-E9339FB240F8}">
      <dsp:nvSpPr>
        <dsp:cNvPr id="0" name=""/>
        <dsp:cNvSpPr/>
      </dsp:nvSpPr>
      <dsp:spPr>
        <a:xfrm>
          <a:off x="0" y="1210625"/>
          <a:ext cx="13255082" cy="1260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563CBD1-79E1-499D-84BA-7E8788B54857}">
      <dsp:nvSpPr>
        <dsp:cNvPr id="0" name=""/>
        <dsp:cNvSpPr/>
      </dsp:nvSpPr>
      <dsp:spPr>
        <a:xfrm>
          <a:off x="662754" y="472625"/>
          <a:ext cx="9278557" cy="1476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0707" tIns="0" rIns="350707" bIns="0" numCol="1" spcCol="1270" anchor="ctr" anchorCtr="0">
          <a:noAutofit/>
        </a:bodyPr>
        <a:lstStyle/>
        <a:p>
          <a:pPr marL="0" lvl="0" indent="0" algn="l" defTabSz="1600200">
            <a:lnSpc>
              <a:spcPct val="90000"/>
            </a:lnSpc>
            <a:spcBef>
              <a:spcPct val="0"/>
            </a:spcBef>
            <a:spcAft>
              <a:spcPct val="35000"/>
            </a:spcAft>
            <a:buNone/>
          </a:pPr>
          <a:r>
            <a:rPr lang="en-US" sz="3600" kern="1200">
              <a:solidFill>
                <a:srgbClr val="FFFFFF"/>
              </a:solidFill>
              <a:latin typeface="Calibri" panose="020F0502020204030204"/>
              <a:ea typeface="+mn-ea"/>
              <a:cs typeface="+mn-cs"/>
            </a:rPr>
            <a:t>Training accuracy reaches </a:t>
          </a:r>
          <a:r>
            <a:rPr lang="en-US" sz="3600" b="1" kern="1200">
              <a:solidFill>
                <a:srgbClr val="FFFFFF"/>
              </a:solidFill>
              <a:latin typeface="Calibri" panose="020F0502020204030204"/>
              <a:ea typeface="+mn-ea"/>
              <a:cs typeface="+mn-cs"/>
            </a:rPr>
            <a:t>96%</a:t>
          </a:r>
          <a:endParaRPr lang="en-US" sz="3600" kern="1200">
            <a:solidFill>
              <a:srgbClr val="FFFFFF"/>
            </a:solidFill>
            <a:latin typeface="Calibri" panose="020F0502020204030204"/>
            <a:ea typeface="+mn-ea"/>
            <a:cs typeface="+mn-cs"/>
          </a:endParaRPr>
        </a:p>
      </dsp:txBody>
      <dsp:txXfrm>
        <a:off x="734806" y="544677"/>
        <a:ext cx="9134453" cy="1331896"/>
      </dsp:txXfrm>
    </dsp:sp>
    <dsp:sp modelId="{DB9D2875-5367-4D14-AB72-A00EB70B5282}">
      <dsp:nvSpPr>
        <dsp:cNvPr id="0" name=""/>
        <dsp:cNvSpPr/>
      </dsp:nvSpPr>
      <dsp:spPr>
        <a:xfrm>
          <a:off x="0" y="3478625"/>
          <a:ext cx="13255082" cy="1260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358CD6C-E466-4CF4-A31A-DB79DB044D9A}">
      <dsp:nvSpPr>
        <dsp:cNvPr id="0" name=""/>
        <dsp:cNvSpPr/>
      </dsp:nvSpPr>
      <dsp:spPr>
        <a:xfrm>
          <a:off x="662754" y="2740625"/>
          <a:ext cx="9278557" cy="1476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0707" tIns="0" rIns="350707" bIns="0" numCol="1" spcCol="1270" anchor="ctr" anchorCtr="0">
          <a:noAutofit/>
        </a:bodyPr>
        <a:lstStyle/>
        <a:p>
          <a:pPr marL="0" lvl="0" indent="0" algn="l" defTabSz="2222500">
            <a:lnSpc>
              <a:spcPct val="90000"/>
            </a:lnSpc>
            <a:spcBef>
              <a:spcPct val="0"/>
            </a:spcBef>
            <a:spcAft>
              <a:spcPct val="35000"/>
            </a:spcAft>
            <a:buNone/>
          </a:pPr>
          <a:r>
            <a:rPr lang="en-US" sz="5000" kern="1200" dirty="0">
              <a:latin typeface="Calibri"/>
              <a:ea typeface="+mn-ea"/>
              <a:cs typeface="+mn-cs"/>
            </a:rPr>
            <a:t>Validation accuracy reaches </a:t>
          </a:r>
          <a:r>
            <a:rPr lang="en-US" sz="5000" b="1" kern="1200" dirty="0">
              <a:latin typeface="Calibri"/>
              <a:ea typeface="+mn-ea"/>
              <a:cs typeface="+mn-cs"/>
            </a:rPr>
            <a:t>87%</a:t>
          </a:r>
          <a:endParaRPr lang="en-US" sz="5000" kern="1200" dirty="0">
            <a:latin typeface="Calibri"/>
            <a:ea typeface="+mn-ea"/>
            <a:cs typeface="+mn-cs"/>
          </a:endParaRPr>
        </a:p>
      </dsp:txBody>
      <dsp:txXfrm>
        <a:off x="734806" y="2812677"/>
        <a:ext cx="9134453" cy="1331896"/>
      </dsp:txXfrm>
    </dsp:sp>
    <dsp:sp modelId="{1317D097-D12B-4608-90EA-ED13755D551E}">
      <dsp:nvSpPr>
        <dsp:cNvPr id="0" name=""/>
        <dsp:cNvSpPr/>
      </dsp:nvSpPr>
      <dsp:spPr>
        <a:xfrm>
          <a:off x="0" y="5746625"/>
          <a:ext cx="13255082" cy="1260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CA983A-AEB6-4BB9-BFB0-F320691EF3A2}">
      <dsp:nvSpPr>
        <dsp:cNvPr id="0" name=""/>
        <dsp:cNvSpPr/>
      </dsp:nvSpPr>
      <dsp:spPr>
        <a:xfrm>
          <a:off x="662754" y="5008625"/>
          <a:ext cx="9278557" cy="1476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0707" tIns="0" rIns="350707" bIns="0" numCol="1" spcCol="1270" anchor="ctr" anchorCtr="0">
          <a:noAutofit/>
        </a:bodyPr>
        <a:lstStyle/>
        <a:p>
          <a:pPr marL="0" lvl="0" indent="0" algn="l" defTabSz="2222500">
            <a:lnSpc>
              <a:spcPct val="90000"/>
            </a:lnSpc>
            <a:spcBef>
              <a:spcPct val="0"/>
            </a:spcBef>
            <a:spcAft>
              <a:spcPct val="35000"/>
            </a:spcAft>
            <a:buNone/>
          </a:pPr>
          <a:r>
            <a:rPr lang="en-US" sz="5000" kern="1200" dirty="0">
              <a:latin typeface="Calibri"/>
              <a:ea typeface="+mn-ea"/>
              <a:cs typeface="+mn-cs"/>
            </a:rPr>
            <a:t>Small gap → slight overfitting</a:t>
          </a:r>
        </a:p>
      </dsp:txBody>
      <dsp:txXfrm>
        <a:off x="734806" y="5080677"/>
        <a:ext cx="9134453" cy="1331896"/>
      </dsp:txXfrm>
    </dsp:sp>
    <dsp:sp modelId="{86A1C39B-B579-49D8-B89E-28ADD5E7B20E}">
      <dsp:nvSpPr>
        <dsp:cNvPr id="0" name=""/>
        <dsp:cNvSpPr/>
      </dsp:nvSpPr>
      <dsp:spPr>
        <a:xfrm>
          <a:off x="0" y="8014625"/>
          <a:ext cx="13255082" cy="1260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111783A-F19A-48CE-9AA9-FA6265D47003}">
      <dsp:nvSpPr>
        <dsp:cNvPr id="0" name=""/>
        <dsp:cNvSpPr/>
      </dsp:nvSpPr>
      <dsp:spPr>
        <a:xfrm>
          <a:off x="662754" y="7276625"/>
          <a:ext cx="9278557" cy="1476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0707" tIns="0" rIns="350707" bIns="0" numCol="1" spcCol="1270" anchor="ctr" anchorCtr="0">
          <a:noAutofit/>
        </a:bodyPr>
        <a:lstStyle/>
        <a:p>
          <a:pPr marL="0" lvl="0" indent="0" algn="l" defTabSz="2222500">
            <a:lnSpc>
              <a:spcPct val="90000"/>
            </a:lnSpc>
            <a:spcBef>
              <a:spcPct val="0"/>
            </a:spcBef>
            <a:spcAft>
              <a:spcPct val="35000"/>
            </a:spcAft>
            <a:buNone/>
          </a:pPr>
          <a:r>
            <a:rPr lang="en-US" sz="5000" kern="1200" dirty="0">
              <a:latin typeface="Calibri"/>
              <a:ea typeface="+mn-ea"/>
              <a:cs typeface="+mn-cs"/>
            </a:rPr>
            <a:t>Model learns well over epochs</a:t>
          </a:r>
        </a:p>
      </dsp:txBody>
      <dsp:txXfrm>
        <a:off x="734806" y="7348677"/>
        <a:ext cx="9134453" cy="13318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66F5E5-9A15-459D-985B-68A411869BDF}">
      <dsp:nvSpPr>
        <dsp:cNvPr id="0" name=""/>
        <dsp:cNvSpPr/>
      </dsp:nvSpPr>
      <dsp:spPr>
        <a:xfrm>
          <a:off x="2384479" y="3740074"/>
          <a:ext cx="1941871" cy="194187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04B9118-91E3-41F4-A444-FA75043F5B18}">
      <dsp:nvSpPr>
        <dsp:cNvPr id="0" name=""/>
        <dsp:cNvSpPr/>
      </dsp:nvSpPr>
      <dsp:spPr>
        <a:xfrm>
          <a:off x="1197780" y="6329308"/>
          <a:ext cx="431526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a:t>CNN performs well on image classification</a:t>
          </a:r>
        </a:p>
      </dsp:txBody>
      <dsp:txXfrm>
        <a:off x="1197780" y="6329308"/>
        <a:ext cx="4315269" cy="720000"/>
      </dsp:txXfrm>
    </dsp:sp>
    <dsp:sp modelId="{BA83C942-0286-4B6E-B710-BE3974E8DF78}">
      <dsp:nvSpPr>
        <dsp:cNvPr id="0" name=""/>
        <dsp:cNvSpPr/>
      </dsp:nvSpPr>
      <dsp:spPr>
        <a:xfrm>
          <a:off x="7454920" y="3740074"/>
          <a:ext cx="1941871" cy="194187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DACB065-8237-4D6B-A165-10B0F2CF7CE5}">
      <dsp:nvSpPr>
        <dsp:cNvPr id="0" name=""/>
        <dsp:cNvSpPr/>
      </dsp:nvSpPr>
      <dsp:spPr>
        <a:xfrm>
          <a:off x="6268221" y="6329308"/>
          <a:ext cx="431526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a:t>High training accuracy achieved</a:t>
          </a:r>
        </a:p>
      </dsp:txBody>
      <dsp:txXfrm>
        <a:off x="6268221" y="6329308"/>
        <a:ext cx="4315269" cy="720000"/>
      </dsp:txXfrm>
    </dsp:sp>
    <dsp:sp modelId="{DA880579-A205-4FC2-B8AB-47EE7539CF10}">
      <dsp:nvSpPr>
        <dsp:cNvPr id="0" name=""/>
        <dsp:cNvSpPr/>
      </dsp:nvSpPr>
      <dsp:spPr>
        <a:xfrm>
          <a:off x="12525362" y="3740074"/>
          <a:ext cx="1941871" cy="194187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E08F958-A527-48A5-997E-4611DDF84C63}">
      <dsp:nvSpPr>
        <dsp:cNvPr id="0" name=""/>
        <dsp:cNvSpPr/>
      </dsp:nvSpPr>
      <dsp:spPr>
        <a:xfrm>
          <a:off x="11338663" y="6329308"/>
          <a:ext cx="431526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a:t>Acceptable validation performance</a:t>
          </a:r>
        </a:p>
      </dsp:txBody>
      <dsp:txXfrm>
        <a:off x="11338663" y="6329308"/>
        <a:ext cx="4315269" cy="720000"/>
      </dsp:txXfrm>
    </dsp:sp>
    <dsp:sp modelId="{033887D0-CFC3-4D8F-9C29-EE101222D396}">
      <dsp:nvSpPr>
        <dsp:cNvPr id="0" name=""/>
        <dsp:cNvSpPr/>
      </dsp:nvSpPr>
      <dsp:spPr>
        <a:xfrm>
          <a:off x="17595803" y="3740074"/>
          <a:ext cx="1941871" cy="194187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EB7FA76-B8EE-4A1F-9D8E-DE6807DE02C2}">
      <dsp:nvSpPr>
        <dsp:cNvPr id="0" name=""/>
        <dsp:cNvSpPr/>
      </dsp:nvSpPr>
      <dsp:spPr>
        <a:xfrm>
          <a:off x="16409104" y="6329308"/>
          <a:ext cx="431526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a:t>Model can be improved with tuning</a:t>
          </a:r>
        </a:p>
      </dsp:txBody>
      <dsp:txXfrm>
        <a:off x="16409104" y="6329308"/>
        <a:ext cx="4315269"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eg>
</file>

<file path=ppt/media/image20.png>
</file>

<file path=ppt/media/image21.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0A8E33-5D2D-46B0-9D81-22F3486EF524}" type="datetimeFigureOut">
              <a:rPr lang="en-US" smtClean="0"/>
              <a:t>12/23/2025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783EF8-7E23-4133-AF55-377BF7864924}" type="slidenum">
              <a:rPr lang="en-US" smtClean="0"/>
              <a:t>‹#›</a:t>
            </a:fld>
            <a:endParaRPr lang="en-US"/>
          </a:p>
        </p:txBody>
      </p:sp>
    </p:spTree>
    <p:extLst>
      <p:ext uri="{BB962C8B-B14F-4D97-AF65-F5344CB8AC3E}">
        <p14:creationId xmlns:p14="http://schemas.microsoft.com/office/powerpoint/2010/main" val="3390658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EAA5A29-F556-FC0C-300A-D368EEDFA50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24384000" cy="13716000"/>
          </a:xfrm>
          <a:prstGeom prst="rect">
            <a:avLst/>
          </a:prstGeom>
        </p:spPr>
      </p:pic>
      <p:sp>
        <p:nvSpPr>
          <p:cNvPr id="2" name="Title 1">
            <a:extLst>
              <a:ext uri="{FF2B5EF4-FFF2-40B4-BE49-F238E27FC236}">
                <a16:creationId xmlns:a16="http://schemas.microsoft.com/office/drawing/2014/main" id="{F8BE23AE-41FD-B1B3-A7F9-91F3AC5581AB}"/>
              </a:ext>
            </a:extLst>
          </p:cNvPr>
          <p:cNvSpPr>
            <a:spLocks noGrp="1"/>
          </p:cNvSpPr>
          <p:nvPr>
            <p:ph type="ctrTitle"/>
          </p:nvPr>
        </p:nvSpPr>
        <p:spPr>
          <a:xfrm>
            <a:off x="1447800" y="4258828"/>
            <a:ext cx="10501744" cy="2608409"/>
          </a:xfrm>
        </p:spPr>
        <p:txBody>
          <a:bodyPr anchor="b">
            <a:normAutofit/>
          </a:bodyPr>
          <a:lstStyle>
            <a:lvl1pPr algn="l">
              <a:defRPr sz="7200" b="1" baseline="0">
                <a:solidFill>
                  <a:srgbClr val="070768"/>
                </a:solidFill>
                <a:latin typeface="Aeonik TRIAL"/>
              </a:defRPr>
            </a:lvl1pPr>
          </a:lstStyle>
          <a:p>
            <a:endParaRPr lang="en-US" dirty="0"/>
          </a:p>
        </p:txBody>
      </p:sp>
      <p:sp>
        <p:nvSpPr>
          <p:cNvPr id="3" name="Subtitle 2">
            <a:extLst>
              <a:ext uri="{FF2B5EF4-FFF2-40B4-BE49-F238E27FC236}">
                <a16:creationId xmlns:a16="http://schemas.microsoft.com/office/drawing/2014/main" id="{25E37824-5779-24FD-BC28-BD5E9D958ACC}"/>
              </a:ext>
            </a:extLst>
          </p:cNvPr>
          <p:cNvSpPr>
            <a:spLocks noGrp="1"/>
          </p:cNvSpPr>
          <p:nvPr>
            <p:ph type="subTitle" idx="1"/>
          </p:nvPr>
        </p:nvSpPr>
        <p:spPr>
          <a:xfrm>
            <a:off x="1447799" y="7161069"/>
            <a:ext cx="10501745" cy="3311524"/>
          </a:xfrm>
        </p:spPr>
        <p:txBody>
          <a:bodyPr>
            <a:normAutofit/>
          </a:bodyPr>
          <a:lstStyle>
            <a:lvl1pPr marL="0" indent="0" algn="ctr">
              <a:buNone/>
              <a:defRPr sz="5400" b="1">
                <a:solidFill>
                  <a:srgbClr val="CA2126"/>
                </a:solidFill>
                <a:latin typeface="Aeonik TRIA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dirty="0"/>
              <a:t>Click to edit Master subtitle style</a:t>
            </a:r>
          </a:p>
        </p:txBody>
      </p:sp>
      <p:sp>
        <p:nvSpPr>
          <p:cNvPr id="4" name="Date Placeholder 3">
            <a:extLst>
              <a:ext uri="{FF2B5EF4-FFF2-40B4-BE49-F238E27FC236}">
                <a16:creationId xmlns:a16="http://schemas.microsoft.com/office/drawing/2014/main" id="{A824D322-ADB2-00F4-5C59-D528BF5513A9}"/>
              </a:ext>
            </a:extLst>
          </p:cNvPr>
          <p:cNvSpPr>
            <a:spLocks noGrp="1"/>
          </p:cNvSpPr>
          <p:nvPr>
            <p:ph type="dt" sz="half" idx="10"/>
          </p:nvPr>
        </p:nvSpPr>
        <p:spPr/>
        <p:txBody>
          <a:bodyPr/>
          <a:lstStyle/>
          <a:p>
            <a:fld id="{0CF2E993-2C4A-4698-8E15-B21B6DF93C38}" type="datetimeFigureOut">
              <a:rPr lang="en-US" smtClean="0"/>
              <a:t>12/23/2025</a:t>
            </a:fld>
            <a:endParaRPr lang="en-US"/>
          </a:p>
        </p:txBody>
      </p:sp>
      <p:sp>
        <p:nvSpPr>
          <p:cNvPr id="5" name="Footer Placeholder 4">
            <a:extLst>
              <a:ext uri="{FF2B5EF4-FFF2-40B4-BE49-F238E27FC236}">
                <a16:creationId xmlns:a16="http://schemas.microsoft.com/office/drawing/2014/main" id="{F1A5E3E5-D1C8-5888-2243-22649A202C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A7E4A2-B8EF-5A55-7ABC-4FA9B2BEA455}"/>
              </a:ext>
            </a:extLst>
          </p:cNvPr>
          <p:cNvSpPr>
            <a:spLocks noGrp="1"/>
          </p:cNvSpPr>
          <p:nvPr>
            <p:ph type="sldNum" sz="quarter" idx="12"/>
          </p:nvPr>
        </p:nvSpPr>
        <p:spPr/>
        <p:txBody>
          <a:bodyPr/>
          <a:lstStyle/>
          <a:p>
            <a:fld id="{4CC21155-9495-41D6-9070-34FA0CC99A76}" type="slidenum">
              <a:rPr lang="en-US" smtClean="0"/>
              <a:t>‹#›</a:t>
            </a:fld>
            <a:endParaRPr lang="en-US"/>
          </a:p>
        </p:txBody>
      </p:sp>
    </p:spTree>
    <p:extLst>
      <p:ext uri="{BB962C8B-B14F-4D97-AF65-F5344CB8AC3E}">
        <p14:creationId xmlns:p14="http://schemas.microsoft.com/office/powerpoint/2010/main" val="14212969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A2B25-8F5A-BC15-07B2-CD0F078653A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A737253-3489-C940-80B4-FE3FDF16A0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83B60B-7E8D-8C62-FA33-7D0F132683FE}"/>
              </a:ext>
            </a:extLst>
          </p:cNvPr>
          <p:cNvSpPr>
            <a:spLocks noGrp="1"/>
          </p:cNvSpPr>
          <p:nvPr>
            <p:ph type="dt" sz="half" idx="10"/>
          </p:nvPr>
        </p:nvSpPr>
        <p:spPr/>
        <p:txBody>
          <a:bodyPr/>
          <a:lstStyle/>
          <a:p>
            <a:fld id="{0CF2E993-2C4A-4698-8E15-B21B6DF93C38}" type="datetimeFigureOut">
              <a:rPr lang="en-US" smtClean="0"/>
              <a:t>12/23/2025</a:t>
            </a:fld>
            <a:endParaRPr lang="en-US"/>
          </a:p>
        </p:txBody>
      </p:sp>
      <p:sp>
        <p:nvSpPr>
          <p:cNvPr id="5" name="Footer Placeholder 4">
            <a:extLst>
              <a:ext uri="{FF2B5EF4-FFF2-40B4-BE49-F238E27FC236}">
                <a16:creationId xmlns:a16="http://schemas.microsoft.com/office/drawing/2014/main" id="{20AF87F9-8A20-6B2F-6472-D5B56E868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69A28-F9D9-9B1A-287E-8735B8A25FCE}"/>
              </a:ext>
            </a:extLst>
          </p:cNvPr>
          <p:cNvSpPr>
            <a:spLocks noGrp="1"/>
          </p:cNvSpPr>
          <p:nvPr>
            <p:ph type="sldNum" sz="quarter" idx="12"/>
          </p:nvPr>
        </p:nvSpPr>
        <p:spPr/>
        <p:txBody>
          <a:bodyPr/>
          <a:lstStyle/>
          <a:p>
            <a:fld id="{4CC21155-9495-41D6-9070-34FA0CC99A76}" type="slidenum">
              <a:rPr lang="en-US" smtClean="0"/>
              <a:t>‹#›</a:t>
            </a:fld>
            <a:endParaRPr lang="en-US"/>
          </a:p>
        </p:txBody>
      </p:sp>
    </p:spTree>
    <p:extLst>
      <p:ext uri="{BB962C8B-B14F-4D97-AF65-F5344CB8AC3E}">
        <p14:creationId xmlns:p14="http://schemas.microsoft.com/office/powerpoint/2010/main" val="3071806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B15B94-1B1C-4AEA-C2FD-58BBAEEF775D}"/>
              </a:ext>
            </a:extLst>
          </p:cNvPr>
          <p:cNvSpPr>
            <a:spLocks noGrp="1"/>
          </p:cNvSpPr>
          <p:nvPr>
            <p:ph type="title" orient="vert"/>
          </p:nvPr>
        </p:nvSpPr>
        <p:spPr>
          <a:xfrm>
            <a:off x="17449800" y="730250"/>
            <a:ext cx="5257800" cy="1162367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26A39D-70F4-BC34-96AE-1A990C6011DD}"/>
              </a:ext>
            </a:extLst>
          </p:cNvPr>
          <p:cNvSpPr>
            <a:spLocks noGrp="1"/>
          </p:cNvSpPr>
          <p:nvPr>
            <p:ph type="body" orient="vert" idx="1"/>
          </p:nvPr>
        </p:nvSpPr>
        <p:spPr>
          <a:xfrm>
            <a:off x="1676400" y="730250"/>
            <a:ext cx="15468600" cy="116236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3ED9E8-5536-3E57-5BB2-F4109DF782AC}"/>
              </a:ext>
            </a:extLst>
          </p:cNvPr>
          <p:cNvSpPr>
            <a:spLocks noGrp="1"/>
          </p:cNvSpPr>
          <p:nvPr>
            <p:ph type="dt" sz="half" idx="10"/>
          </p:nvPr>
        </p:nvSpPr>
        <p:spPr/>
        <p:txBody>
          <a:bodyPr/>
          <a:lstStyle/>
          <a:p>
            <a:fld id="{0CF2E993-2C4A-4698-8E15-B21B6DF93C38}" type="datetimeFigureOut">
              <a:rPr lang="en-US" smtClean="0"/>
              <a:t>12/23/2025</a:t>
            </a:fld>
            <a:endParaRPr lang="en-US"/>
          </a:p>
        </p:txBody>
      </p:sp>
      <p:sp>
        <p:nvSpPr>
          <p:cNvPr id="5" name="Footer Placeholder 4">
            <a:extLst>
              <a:ext uri="{FF2B5EF4-FFF2-40B4-BE49-F238E27FC236}">
                <a16:creationId xmlns:a16="http://schemas.microsoft.com/office/drawing/2014/main" id="{CCA3E8C3-19B0-0634-DC67-B9C5384A63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605982-5592-B06F-A116-6ED61CCCC411}"/>
              </a:ext>
            </a:extLst>
          </p:cNvPr>
          <p:cNvSpPr>
            <a:spLocks noGrp="1"/>
          </p:cNvSpPr>
          <p:nvPr>
            <p:ph type="sldNum" sz="quarter" idx="12"/>
          </p:nvPr>
        </p:nvSpPr>
        <p:spPr/>
        <p:txBody>
          <a:bodyPr/>
          <a:lstStyle/>
          <a:p>
            <a:fld id="{4CC21155-9495-41D6-9070-34FA0CC99A76}" type="slidenum">
              <a:rPr lang="en-US" smtClean="0"/>
              <a:t>‹#›</a:t>
            </a:fld>
            <a:endParaRPr lang="en-US"/>
          </a:p>
        </p:txBody>
      </p:sp>
    </p:spTree>
    <p:extLst>
      <p:ext uri="{BB962C8B-B14F-4D97-AF65-F5344CB8AC3E}">
        <p14:creationId xmlns:p14="http://schemas.microsoft.com/office/powerpoint/2010/main" val="1585365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EC220-CF74-9B65-F204-79871B7E5D41}"/>
              </a:ext>
            </a:extLst>
          </p:cNvPr>
          <p:cNvSpPr>
            <a:spLocks noGrp="1"/>
          </p:cNvSpPr>
          <p:nvPr>
            <p:ph type="title"/>
          </p:nvPr>
        </p:nvSpPr>
        <p:spPr>
          <a:xfrm>
            <a:off x="1676400" y="2064759"/>
            <a:ext cx="21031200" cy="1407104"/>
          </a:xfrm>
        </p:spPr>
        <p:txBody>
          <a:bodyPr>
            <a:normAutofit/>
          </a:bodyPr>
          <a:lstStyle>
            <a:lvl1pPr>
              <a:defRPr sz="6600" b="1">
                <a:solidFill>
                  <a:srgbClr val="11126E"/>
                </a:solidFill>
                <a:latin typeface="Aeonik TRIAL"/>
              </a:defRPr>
            </a:lvl1pPr>
          </a:lstStyle>
          <a:p>
            <a:r>
              <a:rPr lang="en-US" dirty="0"/>
              <a:t>Click to edit Master title style</a:t>
            </a:r>
          </a:p>
        </p:txBody>
      </p:sp>
      <p:sp>
        <p:nvSpPr>
          <p:cNvPr id="3" name="Content Placeholder 2">
            <a:extLst>
              <a:ext uri="{FF2B5EF4-FFF2-40B4-BE49-F238E27FC236}">
                <a16:creationId xmlns:a16="http://schemas.microsoft.com/office/drawing/2014/main" id="{CB8B6626-4569-184A-640E-DC8CFC8520EF}"/>
              </a:ext>
            </a:extLst>
          </p:cNvPr>
          <p:cNvSpPr>
            <a:spLocks noGrp="1"/>
          </p:cNvSpPr>
          <p:nvPr>
            <p:ph idx="1"/>
          </p:nvPr>
        </p:nvSpPr>
        <p:spPr/>
        <p:txBody>
          <a:bodyPr/>
          <a:lstStyle>
            <a:lvl1pPr>
              <a:defRPr sz="4800">
                <a:latin typeface="Aeonik TRIAL" panose="020B0503030300000000"/>
              </a:defRPr>
            </a:lvl1pPr>
            <a:lvl2pPr>
              <a:defRPr lang="en-US" sz="4400" kern="1200" dirty="0">
                <a:solidFill>
                  <a:schemeClr val="tx1"/>
                </a:solidFill>
                <a:latin typeface="Aeonik TRIAL" panose="020B0503030300000000"/>
                <a:ea typeface="+mn-ea"/>
                <a:cs typeface="+mn-cs"/>
              </a:defRPr>
            </a:lvl2pPr>
            <a:lvl3pPr>
              <a:defRPr lang="en-US" sz="4000" kern="1200" dirty="0">
                <a:solidFill>
                  <a:schemeClr val="tx1"/>
                </a:solidFill>
                <a:latin typeface="Aeonik TRIAL" panose="020B0503030300000000"/>
                <a:ea typeface="+mn-ea"/>
                <a:cs typeface="+mn-cs"/>
              </a:defRPr>
            </a:lvl3pPr>
            <a:lvl4pPr>
              <a:defRPr lang="en-US" sz="3600" kern="1200" dirty="0">
                <a:solidFill>
                  <a:schemeClr val="tx1"/>
                </a:solidFill>
                <a:latin typeface="Aeonik TRIAL" panose="020B0503030300000000"/>
                <a:ea typeface="+mn-ea"/>
                <a:cs typeface="+mn-cs"/>
              </a:defRPr>
            </a:lvl4pPr>
            <a:lvl5pPr>
              <a:defRPr lang="en-US" sz="3600" kern="1200" dirty="0">
                <a:solidFill>
                  <a:schemeClr val="tx1"/>
                </a:solidFill>
                <a:latin typeface="Aeonik TRIAL" panose="020B0503030300000000"/>
                <a:ea typeface="+mn-ea"/>
                <a:cs typeface="+mn-cs"/>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A41EC37-F756-FB56-2445-A96D86A0F6DD}"/>
              </a:ext>
            </a:extLst>
          </p:cNvPr>
          <p:cNvSpPr>
            <a:spLocks noGrp="1"/>
          </p:cNvSpPr>
          <p:nvPr>
            <p:ph type="dt" sz="half" idx="10"/>
          </p:nvPr>
        </p:nvSpPr>
        <p:spPr/>
        <p:txBody>
          <a:bodyPr/>
          <a:lstStyle/>
          <a:p>
            <a:fld id="{0CF2E993-2C4A-4698-8E15-B21B6DF93C38}" type="datetimeFigureOut">
              <a:rPr lang="en-US" smtClean="0"/>
              <a:t>12/23/2025</a:t>
            </a:fld>
            <a:endParaRPr lang="en-US"/>
          </a:p>
        </p:txBody>
      </p:sp>
      <p:sp>
        <p:nvSpPr>
          <p:cNvPr id="5" name="Footer Placeholder 4">
            <a:extLst>
              <a:ext uri="{FF2B5EF4-FFF2-40B4-BE49-F238E27FC236}">
                <a16:creationId xmlns:a16="http://schemas.microsoft.com/office/drawing/2014/main" id="{6C467979-D066-F571-908D-06AFE7DC4D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B491CC-BF20-2743-8D0B-2A64EA2EDA42}"/>
              </a:ext>
            </a:extLst>
          </p:cNvPr>
          <p:cNvSpPr>
            <a:spLocks noGrp="1"/>
          </p:cNvSpPr>
          <p:nvPr>
            <p:ph type="sldNum" sz="quarter" idx="12"/>
          </p:nvPr>
        </p:nvSpPr>
        <p:spPr/>
        <p:txBody>
          <a:bodyPr/>
          <a:lstStyle/>
          <a:p>
            <a:fld id="{4CC21155-9495-41D6-9070-34FA0CC99A76}" type="slidenum">
              <a:rPr lang="en-US" smtClean="0"/>
              <a:t>‹#›</a:t>
            </a:fld>
            <a:endParaRPr lang="en-US"/>
          </a:p>
        </p:txBody>
      </p:sp>
    </p:spTree>
    <p:extLst>
      <p:ext uri="{BB962C8B-B14F-4D97-AF65-F5344CB8AC3E}">
        <p14:creationId xmlns:p14="http://schemas.microsoft.com/office/powerpoint/2010/main" val="13787101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D1540-6586-8720-94C3-22309BFC80BF}"/>
              </a:ext>
            </a:extLst>
          </p:cNvPr>
          <p:cNvSpPr>
            <a:spLocks noGrp="1"/>
          </p:cNvSpPr>
          <p:nvPr>
            <p:ph type="title"/>
          </p:nvPr>
        </p:nvSpPr>
        <p:spPr>
          <a:xfrm>
            <a:off x="1663700" y="3419477"/>
            <a:ext cx="21031200" cy="5705474"/>
          </a:xfrm>
        </p:spPr>
        <p:txBody>
          <a:bodyPr anchor="b">
            <a:normAutofit/>
          </a:bodyPr>
          <a:lstStyle>
            <a:lvl1pPr algn="ctr">
              <a:defRPr sz="8800" b="1">
                <a:solidFill>
                  <a:srgbClr val="000061"/>
                </a:solidFill>
                <a:latin typeface="Aeonik TRIAL"/>
              </a:defRPr>
            </a:lvl1pPr>
          </a:lstStyle>
          <a:p>
            <a:r>
              <a:rPr lang="en-US" dirty="0"/>
              <a:t>Click to edit Master title style</a:t>
            </a:r>
          </a:p>
        </p:txBody>
      </p:sp>
      <p:sp>
        <p:nvSpPr>
          <p:cNvPr id="3" name="Text Placeholder 2">
            <a:extLst>
              <a:ext uri="{FF2B5EF4-FFF2-40B4-BE49-F238E27FC236}">
                <a16:creationId xmlns:a16="http://schemas.microsoft.com/office/drawing/2014/main" id="{50F61368-B384-56BD-4A2B-BB5843BF128C}"/>
              </a:ext>
            </a:extLst>
          </p:cNvPr>
          <p:cNvSpPr>
            <a:spLocks noGrp="1"/>
          </p:cNvSpPr>
          <p:nvPr>
            <p:ph type="body" idx="1"/>
          </p:nvPr>
        </p:nvSpPr>
        <p:spPr>
          <a:xfrm>
            <a:off x="1663700" y="9178927"/>
            <a:ext cx="21031200" cy="3000374"/>
          </a:xfrm>
        </p:spPr>
        <p:txBody>
          <a:bodyPr>
            <a:normAutofit/>
          </a:bodyPr>
          <a:lstStyle>
            <a:lvl1pPr marL="0" indent="0" algn="ctr">
              <a:buNone/>
              <a:defRPr sz="6000" b="0">
                <a:solidFill>
                  <a:srgbClr val="C91D23"/>
                </a:solidFill>
                <a:latin typeface="Aeonik TRIA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34B54A73-D325-D1A9-C120-92F3B59A9D73}"/>
              </a:ext>
            </a:extLst>
          </p:cNvPr>
          <p:cNvSpPr>
            <a:spLocks noGrp="1"/>
          </p:cNvSpPr>
          <p:nvPr>
            <p:ph type="dt" sz="half" idx="10"/>
          </p:nvPr>
        </p:nvSpPr>
        <p:spPr/>
        <p:txBody>
          <a:bodyPr/>
          <a:lstStyle/>
          <a:p>
            <a:fld id="{0CF2E993-2C4A-4698-8E15-B21B6DF93C38}" type="datetimeFigureOut">
              <a:rPr lang="en-US" smtClean="0"/>
              <a:t>12/23/2025</a:t>
            </a:fld>
            <a:endParaRPr lang="en-US"/>
          </a:p>
        </p:txBody>
      </p:sp>
      <p:sp>
        <p:nvSpPr>
          <p:cNvPr id="5" name="Footer Placeholder 4">
            <a:extLst>
              <a:ext uri="{FF2B5EF4-FFF2-40B4-BE49-F238E27FC236}">
                <a16:creationId xmlns:a16="http://schemas.microsoft.com/office/drawing/2014/main" id="{89F76192-82B0-1461-7883-B314A72D21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06F63-A5B4-219E-8D9B-FE4F8998325B}"/>
              </a:ext>
            </a:extLst>
          </p:cNvPr>
          <p:cNvSpPr>
            <a:spLocks noGrp="1"/>
          </p:cNvSpPr>
          <p:nvPr>
            <p:ph type="sldNum" sz="quarter" idx="12"/>
          </p:nvPr>
        </p:nvSpPr>
        <p:spPr/>
        <p:txBody>
          <a:bodyPr/>
          <a:lstStyle/>
          <a:p>
            <a:fld id="{4CC21155-9495-41D6-9070-34FA0CC99A76}" type="slidenum">
              <a:rPr lang="en-US" smtClean="0"/>
              <a:t>‹#›</a:t>
            </a:fld>
            <a:endParaRPr lang="en-US"/>
          </a:p>
        </p:txBody>
      </p:sp>
    </p:spTree>
    <p:extLst>
      <p:ext uri="{BB962C8B-B14F-4D97-AF65-F5344CB8AC3E}">
        <p14:creationId xmlns:p14="http://schemas.microsoft.com/office/powerpoint/2010/main" val="23101941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703E5-317D-93B4-DD3D-825B6987E6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10EA6F-7AE0-7D21-E4AE-61515BF7E2CB}"/>
              </a:ext>
            </a:extLst>
          </p:cNvPr>
          <p:cNvSpPr>
            <a:spLocks noGrp="1"/>
          </p:cNvSpPr>
          <p:nvPr>
            <p:ph sz="half" idx="1"/>
          </p:nvPr>
        </p:nvSpPr>
        <p:spPr>
          <a:xfrm>
            <a:off x="1676400" y="3651250"/>
            <a:ext cx="10363200"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72254AD-57E3-3BEA-5299-416170F3AE73}"/>
              </a:ext>
            </a:extLst>
          </p:cNvPr>
          <p:cNvSpPr>
            <a:spLocks noGrp="1"/>
          </p:cNvSpPr>
          <p:nvPr>
            <p:ph sz="half" idx="2"/>
          </p:nvPr>
        </p:nvSpPr>
        <p:spPr>
          <a:xfrm>
            <a:off x="12344400" y="3651250"/>
            <a:ext cx="10363200"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ABC0E1B-A55F-F2CF-EDF9-53303E3A3839}"/>
              </a:ext>
            </a:extLst>
          </p:cNvPr>
          <p:cNvSpPr>
            <a:spLocks noGrp="1"/>
          </p:cNvSpPr>
          <p:nvPr>
            <p:ph type="dt" sz="half" idx="10"/>
          </p:nvPr>
        </p:nvSpPr>
        <p:spPr/>
        <p:txBody>
          <a:bodyPr/>
          <a:lstStyle/>
          <a:p>
            <a:fld id="{0CF2E993-2C4A-4698-8E15-B21B6DF93C38}" type="datetimeFigureOut">
              <a:rPr lang="en-US" smtClean="0"/>
              <a:t>12/23/2025</a:t>
            </a:fld>
            <a:endParaRPr lang="en-US"/>
          </a:p>
        </p:txBody>
      </p:sp>
      <p:sp>
        <p:nvSpPr>
          <p:cNvPr id="6" name="Footer Placeholder 5">
            <a:extLst>
              <a:ext uri="{FF2B5EF4-FFF2-40B4-BE49-F238E27FC236}">
                <a16:creationId xmlns:a16="http://schemas.microsoft.com/office/drawing/2014/main" id="{D2666D75-62CD-9EF9-5CA8-CDB0E1D101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3603E7-3BF4-618E-3F72-316487E3C5D8}"/>
              </a:ext>
            </a:extLst>
          </p:cNvPr>
          <p:cNvSpPr>
            <a:spLocks noGrp="1"/>
          </p:cNvSpPr>
          <p:nvPr>
            <p:ph type="sldNum" sz="quarter" idx="12"/>
          </p:nvPr>
        </p:nvSpPr>
        <p:spPr/>
        <p:txBody>
          <a:bodyPr/>
          <a:lstStyle/>
          <a:p>
            <a:fld id="{4CC21155-9495-41D6-9070-34FA0CC99A76}" type="slidenum">
              <a:rPr lang="en-US" smtClean="0"/>
              <a:t>‹#›</a:t>
            </a:fld>
            <a:endParaRPr lang="en-US"/>
          </a:p>
        </p:txBody>
      </p:sp>
    </p:spTree>
    <p:extLst>
      <p:ext uri="{BB962C8B-B14F-4D97-AF65-F5344CB8AC3E}">
        <p14:creationId xmlns:p14="http://schemas.microsoft.com/office/powerpoint/2010/main" val="2612522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79134-E380-F901-B275-5E8FEC70789B}"/>
              </a:ext>
            </a:extLst>
          </p:cNvPr>
          <p:cNvSpPr>
            <a:spLocks noGrp="1"/>
          </p:cNvSpPr>
          <p:nvPr>
            <p:ph type="title"/>
          </p:nvPr>
        </p:nvSpPr>
        <p:spPr>
          <a:xfrm>
            <a:off x="1679576" y="730251"/>
            <a:ext cx="21031200" cy="2651126"/>
          </a:xfrm>
        </p:spPr>
        <p:txBody>
          <a:bodyPr/>
          <a:lstStyle/>
          <a:p>
            <a:r>
              <a:rPr lang="en-US"/>
              <a:t>Click to edit Master title style</a:t>
            </a:r>
          </a:p>
        </p:txBody>
      </p:sp>
      <p:sp>
        <p:nvSpPr>
          <p:cNvPr id="3" name="Text Placeholder 2">
            <a:extLst>
              <a:ext uri="{FF2B5EF4-FFF2-40B4-BE49-F238E27FC236}">
                <a16:creationId xmlns:a16="http://schemas.microsoft.com/office/drawing/2014/main" id="{32229634-DDB4-9E75-2CD6-A683E4D003F7}"/>
              </a:ext>
            </a:extLst>
          </p:cNvPr>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4" name="Content Placeholder 3">
            <a:extLst>
              <a:ext uri="{FF2B5EF4-FFF2-40B4-BE49-F238E27FC236}">
                <a16:creationId xmlns:a16="http://schemas.microsoft.com/office/drawing/2014/main" id="{43D9D3ED-A3CE-F40D-8672-BF3CB975C492}"/>
              </a:ext>
            </a:extLst>
          </p:cNvPr>
          <p:cNvSpPr>
            <a:spLocks noGrp="1"/>
          </p:cNvSpPr>
          <p:nvPr>
            <p:ph sz="half" idx="2"/>
          </p:nvPr>
        </p:nvSpPr>
        <p:spPr>
          <a:xfrm>
            <a:off x="1679577" y="5010150"/>
            <a:ext cx="10315574"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12E606-C5CF-6583-A43C-BEC7321A207F}"/>
              </a:ext>
            </a:extLst>
          </p:cNvPr>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6" name="Content Placeholder 5">
            <a:extLst>
              <a:ext uri="{FF2B5EF4-FFF2-40B4-BE49-F238E27FC236}">
                <a16:creationId xmlns:a16="http://schemas.microsoft.com/office/drawing/2014/main" id="{B379D660-D77B-EAF4-E0CD-DB8B9A08DCD3}"/>
              </a:ext>
            </a:extLst>
          </p:cNvPr>
          <p:cNvSpPr>
            <a:spLocks noGrp="1"/>
          </p:cNvSpPr>
          <p:nvPr>
            <p:ph sz="quarter" idx="4"/>
          </p:nvPr>
        </p:nvSpPr>
        <p:spPr>
          <a:xfrm>
            <a:off x="12344400" y="5010150"/>
            <a:ext cx="10366376"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B4A145A-5C60-EF84-463E-357407F48BF0}"/>
              </a:ext>
            </a:extLst>
          </p:cNvPr>
          <p:cNvSpPr>
            <a:spLocks noGrp="1"/>
          </p:cNvSpPr>
          <p:nvPr>
            <p:ph type="dt" sz="half" idx="10"/>
          </p:nvPr>
        </p:nvSpPr>
        <p:spPr/>
        <p:txBody>
          <a:bodyPr/>
          <a:lstStyle/>
          <a:p>
            <a:fld id="{0CF2E993-2C4A-4698-8E15-B21B6DF93C38}" type="datetimeFigureOut">
              <a:rPr lang="en-US" smtClean="0"/>
              <a:t>12/23/2025</a:t>
            </a:fld>
            <a:endParaRPr lang="en-US"/>
          </a:p>
        </p:txBody>
      </p:sp>
      <p:sp>
        <p:nvSpPr>
          <p:cNvPr id="8" name="Footer Placeholder 7">
            <a:extLst>
              <a:ext uri="{FF2B5EF4-FFF2-40B4-BE49-F238E27FC236}">
                <a16:creationId xmlns:a16="http://schemas.microsoft.com/office/drawing/2014/main" id="{7F18F117-3F75-2DEE-450B-EAE9EAE0FD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69E82C4-E8C1-EBC1-183E-25047F3A3BBD}"/>
              </a:ext>
            </a:extLst>
          </p:cNvPr>
          <p:cNvSpPr>
            <a:spLocks noGrp="1"/>
          </p:cNvSpPr>
          <p:nvPr>
            <p:ph type="sldNum" sz="quarter" idx="12"/>
          </p:nvPr>
        </p:nvSpPr>
        <p:spPr/>
        <p:txBody>
          <a:bodyPr/>
          <a:lstStyle/>
          <a:p>
            <a:fld id="{4CC21155-9495-41D6-9070-34FA0CC99A76}" type="slidenum">
              <a:rPr lang="en-US" smtClean="0"/>
              <a:t>‹#›</a:t>
            </a:fld>
            <a:endParaRPr lang="en-US"/>
          </a:p>
        </p:txBody>
      </p:sp>
    </p:spTree>
    <p:extLst>
      <p:ext uri="{BB962C8B-B14F-4D97-AF65-F5344CB8AC3E}">
        <p14:creationId xmlns:p14="http://schemas.microsoft.com/office/powerpoint/2010/main" val="3873778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7F14A-BD1D-2B9C-AB5F-5594ED0D335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514D2D-1DAD-28DC-4154-F5FEADCA8E18}"/>
              </a:ext>
            </a:extLst>
          </p:cNvPr>
          <p:cNvSpPr>
            <a:spLocks noGrp="1"/>
          </p:cNvSpPr>
          <p:nvPr>
            <p:ph type="dt" sz="half" idx="10"/>
          </p:nvPr>
        </p:nvSpPr>
        <p:spPr/>
        <p:txBody>
          <a:bodyPr/>
          <a:lstStyle/>
          <a:p>
            <a:fld id="{0CF2E993-2C4A-4698-8E15-B21B6DF93C38}" type="datetimeFigureOut">
              <a:rPr lang="en-US" smtClean="0"/>
              <a:t>12/23/2025</a:t>
            </a:fld>
            <a:endParaRPr lang="en-US"/>
          </a:p>
        </p:txBody>
      </p:sp>
      <p:sp>
        <p:nvSpPr>
          <p:cNvPr id="4" name="Footer Placeholder 3">
            <a:extLst>
              <a:ext uri="{FF2B5EF4-FFF2-40B4-BE49-F238E27FC236}">
                <a16:creationId xmlns:a16="http://schemas.microsoft.com/office/drawing/2014/main" id="{E25DD453-7425-CBD5-58BF-6DFE86DD92C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2AEFADE-8128-9B19-C7B8-7D6D2A357C43}"/>
              </a:ext>
            </a:extLst>
          </p:cNvPr>
          <p:cNvSpPr>
            <a:spLocks noGrp="1"/>
          </p:cNvSpPr>
          <p:nvPr>
            <p:ph type="sldNum" sz="quarter" idx="12"/>
          </p:nvPr>
        </p:nvSpPr>
        <p:spPr/>
        <p:txBody>
          <a:bodyPr/>
          <a:lstStyle/>
          <a:p>
            <a:fld id="{4CC21155-9495-41D6-9070-34FA0CC99A76}" type="slidenum">
              <a:rPr lang="en-US" smtClean="0"/>
              <a:t>‹#›</a:t>
            </a:fld>
            <a:endParaRPr lang="en-US"/>
          </a:p>
        </p:txBody>
      </p:sp>
    </p:spTree>
    <p:extLst>
      <p:ext uri="{BB962C8B-B14F-4D97-AF65-F5344CB8AC3E}">
        <p14:creationId xmlns:p14="http://schemas.microsoft.com/office/powerpoint/2010/main" val="20673331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88F960-D29C-EA01-5DD6-C2878AC219FD}"/>
              </a:ext>
            </a:extLst>
          </p:cNvPr>
          <p:cNvSpPr>
            <a:spLocks noGrp="1"/>
          </p:cNvSpPr>
          <p:nvPr>
            <p:ph type="dt" sz="half" idx="10"/>
          </p:nvPr>
        </p:nvSpPr>
        <p:spPr/>
        <p:txBody>
          <a:bodyPr/>
          <a:lstStyle/>
          <a:p>
            <a:fld id="{0CF2E993-2C4A-4698-8E15-B21B6DF93C38}" type="datetimeFigureOut">
              <a:rPr lang="en-US" smtClean="0"/>
              <a:t>12/23/2025</a:t>
            </a:fld>
            <a:endParaRPr lang="en-US"/>
          </a:p>
        </p:txBody>
      </p:sp>
      <p:sp>
        <p:nvSpPr>
          <p:cNvPr id="3" name="Footer Placeholder 2">
            <a:extLst>
              <a:ext uri="{FF2B5EF4-FFF2-40B4-BE49-F238E27FC236}">
                <a16:creationId xmlns:a16="http://schemas.microsoft.com/office/drawing/2014/main" id="{D8CC79DA-ABDD-F281-1D16-E5C975232E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202EFD1-9D8B-C130-0A8F-10FFE0EEC2C0}"/>
              </a:ext>
            </a:extLst>
          </p:cNvPr>
          <p:cNvSpPr>
            <a:spLocks noGrp="1"/>
          </p:cNvSpPr>
          <p:nvPr>
            <p:ph type="sldNum" sz="quarter" idx="12"/>
          </p:nvPr>
        </p:nvSpPr>
        <p:spPr/>
        <p:txBody>
          <a:bodyPr/>
          <a:lstStyle/>
          <a:p>
            <a:fld id="{4CC21155-9495-41D6-9070-34FA0CC99A76}" type="slidenum">
              <a:rPr lang="en-US" smtClean="0"/>
              <a:t>‹#›</a:t>
            </a:fld>
            <a:endParaRPr lang="en-US"/>
          </a:p>
        </p:txBody>
      </p:sp>
    </p:spTree>
    <p:extLst>
      <p:ext uri="{BB962C8B-B14F-4D97-AF65-F5344CB8AC3E}">
        <p14:creationId xmlns:p14="http://schemas.microsoft.com/office/powerpoint/2010/main" val="3901822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323C5-5AAD-6617-0A2C-0DD417554E80}"/>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Content Placeholder 2">
            <a:extLst>
              <a:ext uri="{FF2B5EF4-FFF2-40B4-BE49-F238E27FC236}">
                <a16:creationId xmlns:a16="http://schemas.microsoft.com/office/drawing/2014/main" id="{32A7375E-B9DB-CED0-B2BA-10FBA2D7A5EA}"/>
              </a:ext>
            </a:extLst>
          </p:cNvPr>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A8F3E6-5BE4-1502-90B3-6C59543C2EB2}"/>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617D7B1D-2030-1D89-9AFC-0DC62E0B88E2}"/>
              </a:ext>
            </a:extLst>
          </p:cNvPr>
          <p:cNvSpPr>
            <a:spLocks noGrp="1"/>
          </p:cNvSpPr>
          <p:nvPr>
            <p:ph type="dt" sz="half" idx="10"/>
          </p:nvPr>
        </p:nvSpPr>
        <p:spPr/>
        <p:txBody>
          <a:bodyPr/>
          <a:lstStyle/>
          <a:p>
            <a:fld id="{0CF2E993-2C4A-4698-8E15-B21B6DF93C38}" type="datetimeFigureOut">
              <a:rPr lang="en-US" smtClean="0"/>
              <a:t>12/23/2025</a:t>
            </a:fld>
            <a:endParaRPr lang="en-US"/>
          </a:p>
        </p:txBody>
      </p:sp>
      <p:sp>
        <p:nvSpPr>
          <p:cNvPr id="6" name="Footer Placeholder 5">
            <a:extLst>
              <a:ext uri="{FF2B5EF4-FFF2-40B4-BE49-F238E27FC236}">
                <a16:creationId xmlns:a16="http://schemas.microsoft.com/office/drawing/2014/main" id="{408CB0AF-7DCB-DCE5-8D80-1A3F539268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23D87B-EC84-090C-78BA-2F92E612D96A}"/>
              </a:ext>
            </a:extLst>
          </p:cNvPr>
          <p:cNvSpPr>
            <a:spLocks noGrp="1"/>
          </p:cNvSpPr>
          <p:nvPr>
            <p:ph type="sldNum" sz="quarter" idx="12"/>
          </p:nvPr>
        </p:nvSpPr>
        <p:spPr/>
        <p:txBody>
          <a:bodyPr/>
          <a:lstStyle/>
          <a:p>
            <a:fld id="{4CC21155-9495-41D6-9070-34FA0CC99A76}" type="slidenum">
              <a:rPr lang="en-US" smtClean="0"/>
              <a:t>‹#›</a:t>
            </a:fld>
            <a:endParaRPr lang="en-US"/>
          </a:p>
        </p:txBody>
      </p:sp>
    </p:spTree>
    <p:extLst>
      <p:ext uri="{BB962C8B-B14F-4D97-AF65-F5344CB8AC3E}">
        <p14:creationId xmlns:p14="http://schemas.microsoft.com/office/powerpoint/2010/main" val="173438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BB6CE-915A-49F1-14CC-0CA23E8C8864}"/>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Picture Placeholder 2">
            <a:extLst>
              <a:ext uri="{FF2B5EF4-FFF2-40B4-BE49-F238E27FC236}">
                <a16:creationId xmlns:a16="http://schemas.microsoft.com/office/drawing/2014/main" id="{5DDA5276-20A1-5B4B-A7A0-3DF239FCD254}"/>
              </a:ext>
            </a:extLst>
          </p:cNvPr>
          <p:cNvSpPr>
            <a:spLocks noGrp="1"/>
          </p:cNvSpPr>
          <p:nvPr>
            <p:ph type="pic" idx="1"/>
          </p:nvPr>
        </p:nvSpPr>
        <p:spPr>
          <a:xfrm>
            <a:off x="10366376" y="1974851"/>
            <a:ext cx="12344400"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a:extLst>
              <a:ext uri="{FF2B5EF4-FFF2-40B4-BE49-F238E27FC236}">
                <a16:creationId xmlns:a16="http://schemas.microsoft.com/office/drawing/2014/main" id="{199331C2-38C2-703D-CE13-4B3A57BE9D59}"/>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4875E719-9A23-1FAD-A9E9-FCC707BA4897}"/>
              </a:ext>
            </a:extLst>
          </p:cNvPr>
          <p:cNvSpPr>
            <a:spLocks noGrp="1"/>
          </p:cNvSpPr>
          <p:nvPr>
            <p:ph type="dt" sz="half" idx="10"/>
          </p:nvPr>
        </p:nvSpPr>
        <p:spPr/>
        <p:txBody>
          <a:bodyPr/>
          <a:lstStyle/>
          <a:p>
            <a:fld id="{0CF2E993-2C4A-4698-8E15-B21B6DF93C38}" type="datetimeFigureOut">
              <a:rPr lang="en-US" smtClean="0"/>
              <a:t>12/23/2025</a:t>
            </a:fld>
            <a:endParaRPr lang="en-US"/>
          </a:p>
        </p:txBody>
      </p:sp>
      <p:sp>
        <p:nvSpPr>
          <p:cNvPr id="6" name="Footer Placeholder 5">
            <a:extLst>
              <a:ext uri="{FF2B5EF4-FFF2-40B4-BE49-F238E27FC236}">
                <a16:creationId xmlns:a16="http://schemas.microsoft.com/office/drawing/2014/main" id="{358537DD-B4EF-F521-57DF-ACE20E0F3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BEB619-86EE-AE44-DBAC-F6DD99049CBD}"/>
              </a:ext>
            </a:extLst>
          </p:cNvPr>
          <p:cNvSpPr>
            <a:spLocks noGrp="1"/>
          </p:cNvSpPr>
          <p:nvPr>
            <p:ph type="sldNum" sz="quarter" idx="12"/>
          </p:nvPr>
        </p:nvSpPr>
        <p:spPr/>
        <p:txBody>
          <a:bodyPr/>
          <a:lstStyle/>
          <a:p>
            <a:fld id="{4CC21155-9495-41D6-9070-34FA0CC99A76}" type="slidenum">
              <a:rPr lang="en-US" smtClean="0"/>
              <a:t>‹#›</a:t>
            </a:fld>
            <a:endParaRPr lang="en-US"/>
          </a:p>
        </p:txBody>
      </p:sp>
    </p:spTree>
    <p:extLst>
      <p:ext uri="{BB962C8B-B14F-4D97-AF65-F5344CB8AC3E}">
        <p14:creationId xmlns:p14="http://schemas.microsoft.com/office/powerpoint/2010/main" val="20318672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E70A66F-AF0F-15FF-D99E-2BD98A531434}"/>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24384000" cy="13716000"/>
          </a:xfrm>
          <a:prstGeom prst="rect">
            <a:avLst/>
          </a:prstGeom>
        </p:spPr>
      </p:pic>
      <p:sp>
        <p:nvSpPr>
          <p:cNvPr id="2" name="Title Placeholder 1">
            <a:extLst>
              <a:ext uri="{FF2B5EF4-FFF2-40B4-BE49-F238E27FC236}">
                <a16:creationId xmlns:a16="http://schemas.microsoft.com/office/drawing/2014/main" id="{970A68FC-3F89-8B9A-EAD7-DF5894C60654}"/>
              </a:ext>
            </a:extLst>
          </p:cNvPr>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1E9592-2056-BD79-A163-A5B0BCA9ECAC}"/>
              </a:ext>
            </a:extLst>
          </p:cNvPr>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46A6A4-332B-B09B-3D7A-FE110E4D71D7}"/>
              </a:ext>
            </a:extLst>
          </p:cNvPr>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0CF2E993-2C4A-4698-8E15-B21B6DF93C38}" type="datetimeFigureOut">
              <a:rPr lang="en-US" smtClean="0"/>
              <a:t>12/23/2025</a:t>
            </a:fld>
            <a:endParaRPr lang="en-US"/>
          </a:p>
        </p:txBody>
      </p:sp>
      <p:sp>
        <p:nvSpPr>
          <p:cNvPr id="5" name="Footer Placeholder 4">
            <a:extLst>
              <a:ext uri="{FF2B5EF4-FFF2-40B4-BE49-F238E27FC236}">
                <a16:creationId xmlns:a16="http://schemas.microsoft.com/office/drawing/2014/main" id="{29D423BC-B0BA-87FF-1CD6-7CF9FE17DAA1}"/>
              </a:ext>
            </a:extLst>
          </p:cNvPr>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04D6141-221C-3900-8BAC-8A785918D0CA}"/>
              </a:ext>
            </a:extLst>
          </p:cNvPr>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4CC21155-9495-41D6-9070-34FA0CC99A76}" type="slidenum">
              <a:rPr lang="en-US" smtClean="0"/>
              <a:t>‹#›</a:t>
            </a:fld>
            <a:endParaRPr lang="en-US"/>
          </a:p>
        </p:txBody>
      </p:sp>
    </p:spTree>
    <p:extLst>
      <p:ext uri="{BB962C8B-B14F-4D97-AF65-F5344CB8AC3E}">
        <p14:creationId xmlns:p14="http://schemas.microsoft.com/office/powerpoint/2010/main" val="22990943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mailto:Rodina.hassan.2023@aiu.edu.eg" TargetMode="External"/><Relationship Id="rId2" Type="http://schemas.openxmlformats.org/officeDocument/2006/relationships/hyperlink" Target="mailto:aya.elhabashy.2023@Aiu.edu.eg" TargetMode="External"/><Relationship Id="rId1" Type="http://schemas.openxmlformats.org/officeDocument/2006/relationships/slideLayout" Target="../slideLayouts/slideLayout2.xml"/><Relationship Id="rId5" Type="http://schemas.openxmlformats.org/officeDocument/2006/relationships/hyperlink" Target="mailto:negma.fahmy.2023@aiu.edu.eg" TargetMode="External"/><Relationship Id="rId4" Type="http://schemas.openxmlformats.org/officeDocument/2006/relationships/hyperlink" Target="mailto:rokia.hussien.2023@aiu.edu.e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6.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04101" y="5244195"/>
            <a:ext cx="10501744" cy="2608409"/>
          </a:xfrm>
        </p:spPr>
        <p:txBody>
          <a:bodyPr>
            <a:normAutofit/>
          </a:bodyPr>
          <a:lstStyle/>
          <a:p>
            <a:r>
              <a:rPr lang="en-US" sz="8800" dirty="0"/>
              <a:t>Brain Tumor </a:t>
            </a:r>
            <a:br>
              <a:rPr lang="en-US" sz="8800" dirty="0"/>
            </a:br>
            <a:endParaRPr lang="en-US" sz="8800" dirty="0"/>
          </a:p>
        </p:txBody>
      </p:sp>
      <p:sp>
        <p:nvSpPr>
          <p:cNvPr id="3" name="Subtitle 2"/>
          <p:cNvSpPr>
            <a:spLocks noGrp="1"/>
          </p:cNvSpPr>
          <p:nvPr>
            <p:ph type="subTitle" idx="1"/>
          </p:nvPr>
        </p:nvSpPr>
        <p:spPr>
          <a:xfrm>
            <a:off x="1023256" y="4875069"/>
            <a:ext cx="10501745" cy="3311524"/>
          </a:xfrm>
        </p:spPr>
        <p:txBody>
          <a:bodyPr/>
          <a:lstStyle/>
          <a:p>
            <a:r>
              <a:rPr lang="en-US" dirty="0"/>
              <a:t>      </a:t>
            </a:r>
          </a:p>
        </p:txBody>
      </p:sp>
      <p:sp>
        <p:nvSpPr>
          <p:cNvPr id="5" name="Title 1">
            <a:extLst>
              <a:ext uri="{FF2B5EF4-FFF2-40B4-BE49-F238E27FC236}">
                <a16:creationId xmlns:a16="http://schemas.microsoft.com/office/drawing/2014/main" id="{CB3C7389-9A90-C424-B9C1-0BD2C06AC905}"/>
              </a:ext>
            </a:extLst>
          </p:cNvPr>
          <p:cNvSpPr txBox="1">
            <a:spLocks/>
          </p:cNvSpPr>
          <p:nvPr/>
        </p:nvSpPr>
        <p:spPr>
          <a:xfrm>
            <a:off x="1438134" y="6777136"/>
            <a:ext cx="5520866" cy="787044"/>
          </a:xfrm>
          <a:prstGeom prst="rect">
            <a:avLst/>
          </a:prstGeom>
        </p:spPr>
        <p:txBody>
          <a:bodyPr vert="horz" lIns="91440" tIns="45720" rIns="91440" bIns="45720" rtlCol="0" anchor="b">
            <a:normAutofit/>
          </a:bodyPr>
          <a:lstStyle>
            <a:lvl1pPr algn="l" defTabSz="1828800" rtl="0" eaLnBrk="1" latinLnBrk="0" hangingPunct="1">
              <a:lnSpc>
                <a:spcPct val="90000"/>
              </a:lnSpc>
              <a:spcBef>
                <a:spcPct val="0"/>
              </a:spcBef>
              <a:buNone/>
              <a:defRPr sz="7200" b="1" kern="1200" baseline="0">
                <a:solidFill>
                  <a:srgbClr val="070768"/>
                </a:solidFill>
                <a:latin typeface="Aeonik TRIAL"/>
                <a:ea typeface="+mj-ea"/>
                <a:cs typeface="+mj-cs"/>
              </a:defRPr>
            </a:lvl1pPr>
          </a:lstStyle>
          <a:p>
            <a:r>
              <a:rPr lang="en-US" sz="4400" dirty="0" err="1">
                <a:solidFill>
                  <a:srgbClr val="FF0000"/>
                </a:solidFill>
              </a:rPr>
              <a:t>Dr.Essam</a:t>
            </a:r>
            <a:r>
              <a:rPr lang="en-US" sz="4400" dirty="0">
                <a:solidFill>
                  <a:srgbClr val="FF0000"/>
                </a:solidFill>
              </a:rPr>
              <a:t> </a:t>
            </a:r>
            <a:r>
              <a:rPr lang="en-US" sz="4400" dirty="0" err="1">
                <a:solidFill>
                  <a:srgbClr val="FF0000"/>
                </a:solidFill>
              </a:rPr>
              <a:t>Abdellatef</a:t>
            </a:r>
            <a:endParaRPr lang="en-US" sz="4400" dirty="0">
              <a:solidFill>
                <a:srgbClr val="FF0000"/>
              </a:solidFill>
            </a:endParaRPr>
          </a:p>
        </p:txBody>
      </p:sp>
      <p:sp>
        <p:nvSpPr>
          <p:cNvPr id="6" name="Title 1">
            <a:extLst>
              <a:ext uri="{FF2B5EF4-FFF2-40B4-BE49-F238E27FC236}">
                <a16:creationId xmlns:a16="http://schemas.microsoft.com/office/drawing/2014/main" id="{F750444C-74E5-08AB-17E4-EFEFE5DF5BD0}"/>
              </a:ext>
            </a:extLst>
          </p:cNvPr>
          <p:cNvSpPr txBox="1">
            <a:spLocks/>
          </p:cNvSpPr>
          <p:nvPr/>
        </p:nvSpPr>
        <p:spPr>
          <a:xfrm>
            <a:off x="1439875" y="7440113"/>
            <a:ext cx="5520866" cy="787044"/>
          </a:xfrm>
          <a:prstGeom prst="rect">
            <a:avLst/>
          </a:prstGeom>
        </p:spPr>
        <p:txBody>
          <a:bodyPr vert="horz" lIns="91440" tIns="45720" rIns="91440" bIns="45720" rtlCol="0" anchor="b">
            <a:normAutofit/>
          </a:bodyPr>
          <a:lstStyle>
            <a:lvl1pPr algn="l" defTabSz="1828800" rtl="0" eaLnBrk="1" latinLnBrk="0" hangingPunct="1">
              <a:lnSpc>
                <a:spcPct val="90000"/>
              </a:lnSpc>
              <a:spcBef>
                <a:spcPct val="0"/>
              </a:spcBef>
              <a:buNone/>
              <a:defRPr sz="7200" b="1" kern="1200" baseline="0">
                <a:solidFill>
                  <a:srgbClr val="070768"/>
                </a:solidFill>
                <a:latin typeface="Aeonik TRIAL"/>
                <a:ea typeface="+mj-ea"/>
                <a:cs typeface="+mj-cs"/>
              </a:defRPr>
            </a:lvl1pPr>
          </a:lstStyle>
          <a:p>
            <a:r>
              <a:rPr lang="en-US" sz="4400" dirty="0">
                <a:solidFill>
                  <a:srgbClr val="FF0000"/>
                </a:solidFill>
              </a:rPr>
              <a:t>Deep Learning </a:t>
            </a:r>
            <a:endParaRPr lang="en-US" dirty="0"/>
          </a:p>
        </p:txBody>
      </p:sp>
    </p:spTree>
    <p:extLst>
      <p:ext uri="{BB962C8B-B14F-4D97-AF65-F5344CB8AC3E}">
        <p14:creationId xmlns:p14="http://schemas.microsoft.com/office/powerpoint/2010/main" val="1960219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AF8B6-4083-CF02-D796-3BE9D6ADF7C2}"/>
              </a:ext>
            </a:extLst>
          </p:cNvPr>
          <p:cNvSpPr>
            <a:spLocks noGrp="1"/>
          </p:cNvSpPr>
          <p:nvPr>
            <p:ph type="title"/>
          </p:nvPr>
        </p:nvSpPr>
        <p:spPr>
          <a:xfrm>
            <a:off x="1676400" y="2064759"/>
            <a:ext cx="21031200" cy="8505186"/>
          </a:xfrm>
        </p:spPr>
        <p:txBody>
          <a:bodyPr/>
          <a:lstStyle/>
          <a:p>
            <a:pPr algn="ctr">
              <a:spcBef>
                <a:spcPts val="2000"/>
              </a:spcBef>
            </a:pPr>
            <a:r>
              <a:rPr lang="en-US" sz="8000">
                <a:solidFill>
                  <a:srgbClr val="0E0F6E"/>
                </a:solidFill>
                <a:latin typeface="Segoe UI"/>
                <a:cs typeface="Segoe UI"/>
              </a:rPr>
              <a:t>ResNet50</a:t>
            </a:r>
            <a:endParaRPr lang="en-US" sz="8000" b="0">
              <a:solidFill>
                <a:srgbClr val="0E0F6E"/>
              </a:solidFill>
              <a:latin typeface="Segoe UI"/>
              <a:cs typeface="Segoe UI"/>
            </a:endParaRPr>
          </a:p>
          <a:p>
            <a:pPr algn="ctr">
              <a:spcBef>
                <a:spcPts val="2000"/>
              </a:spcBef>
            </a:pPr>
            <a:endParaRPr lang="en-US" sz="8000" b="0" dirty="0">
              <a:solidFill>
                <a:srgbClr val="000000"/>
              </a:solidFill>
              <a:latin typeface="Segoe UI"/>
              <a:cs typeface="Segoe UI"/>
            </a:endParaRPr>
          </a:p>
          <a:p>
            <a:endParaRPr lang="en-US" sz="8000" dirty="0"/>
          </a:p>
        </p:txBody>
      </p:sp>
    </p:spTree>
    <p:extLst>
      <p:ext uri="{BB962C8B-B14F-4D97-AF65-F5344CB8AC3E}">
        <p14:creationId xmlns:p14="http://schemas.microsoft.com/office/powerpoint/2010/main" val="2234442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D5374-BCD2-CEEE-8B23-14E944DFCA37}"/>
              </a:ext>
            </a:extLst>
          </p:cNvPr>
          <p:cNvSpPr>
            <a:spLocks noGrp="1"/>
          </p:cNvSpPr>
          <p:nvPr>
            <p:ph type="title"/>
          </p:nvPr>
        </p:nvSpPr>
        <p:spPr>
          <a:xfrm>
            <a:off x="1676400" y="2064759"/>
            <a:ext cx="21031200" cy="3306884"/>
          </a:xfrm>
        </p:spPr>
        <p:txBody>
          <a:bodyPr/>
          <a:lstStyle/>
          <a:p>
            <a:pPr algn="ctr">
              <a:spcBef>
                <a:spcPts val="2000"/>
              </a:spcBef>
            </a:pPr>
            <a:r>
              <a:rPr lang="en-US" sz="6000">
                <a:solidFill>
                  <a:srgbClr val="0E0F6E"/>
                </a:solidFill>
                <a:latin typeface="Segoe UI"/>
                <a:cs typeface="Segoe UI"/>
              </a:rPr>
              <a:t>ResNet50</a:t>
            </a:r>
            <a:endParaRPr lang="en-US" sz="6000" b="0" dirty="0">
              <a:solidFill>
                <a:srgbClr val="000000"/>
              </a:solidFill>
              <a:latin typeface="Segoe UI"/>
              <a:cs typeface="Segoe UI"/>
            </a:endParaRPr>
          </a:p>
          <a:p>
            <a:pPr algn="ctr">
              <a:spcBef>
                <a:spcPts val="2000"/>
              </a:spcBef>
            </a:pPr>
            <a:endParaRPr lang="en-US" sz="6000" b="0" dirty="0">
              <a:solidFill>
                <a:srgbClr val="000000"/>
              </a:solidFill>
              <a:latin typeface="Segoe UI"/>
              <a:cs typeface="Segoe UI"/>
            </a:endParaRPr>
          </a:p>
          <a:p>
            <a:endParaRPr lang="en-US" sz="6000" b="0" dirty="0">
              <a:solidFill>
                <a:srgbClr val="000000"/>
              </a:solidFill>
              <a:latin typeface="Segoe UI"/>
              <a:cs typeface="Segoe UI"/>
            </a:endParaRPr>
          </a:p>
          <a:p>
            <a:endParaRPr lang="en-US" sz="6000" dirty="0"/>
          </a:p>
        </p:txBody>
      </p:sp>
      <p:pic>
        <p:nvPicPr>
          <p:cNvPr id="4" name="Content Placeholder 3" descr="A diagram of a net&#10;&#10;AI-generated content may be incorrect.">
            <a:extLst>
              <a:ext uri="{FF2B5EF4-FFF2-40B4-BE49-F238E27FC236}">
                <a16:creationId xmlns:a16="http://schemas.microsoft.com/office/drawing/2014/main" id="{067F18C6-D819-F0A4-54E0-CE69167EF150}"/>
              </a:ext>
            </a:extLst>
          </p:cNvPr>
          <p:cNvPicPr>
            <a:picLocks noGrp="1" noChangeAspect="1"/>
          </p:cNvPicPr>
          <p:nvPr>
            <p:ph idx="1"/>
          </p:nvPr>
        </p:nvPicPr>
        <p:blipFill>
          <a:blip r:embed="rId2"/>
          <a:stretch>
            <a:fillRect/>
          </a:stretch>
        </p:blipFill>
        <p:spPr>
          <a:xfrm>
            <a:off x="3432001" y="4192276"/>
            <a:ext cx="17271109" cy="7450074"/>
          </a:xfrm>
          <a:prstGeom prst="rect">
            <a:avLst/>
          </a:prstGeom>
        </p:spPr>
      </p:pic>
    </p:spTree>
    <p:extLst>
      <p:ext uri="{BB962C8B-B14F-4D97-AF65-F5344CB8AC3E}">
        <p14:creationId xmlns:p14="http://schemas.microsoft.com/office/powerpoint/2010/main" val="3314177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1000" fill="hold"/>
                                        <p:tgtEl>
                                          <p:spTgt spid="4"/>
                                        </p:tgtEl>
                                        <p:attrNameLst>
                                          <p:attrName>ppt_w</p:attrName>
                                        </p:attrNameLst>
                                      </p:cBhvr>
                                      <p:tavLst>
                                        <p:tav tm="0">
                                          <p:val>
                                            <p:fltVal val="0"/>
                                          </p:val>
                                        </p:tav>
                                        <p:tav tm="100000">
                                          <p:val>
                                            <p:strVal val="#ppt_w"/>
                                          </p:val>
                                        </p:tav>
                                      </p:tavLst>
                                    </p:anim>
                                    <p:anim calcmode="lin" valueType="num">
                                      <p:cBhvr>
                                        <p:cTn id="14" dur="1000" fill="hold"/>
                                        <p:tgtEl>
                                          <p:spTgt spid="4"/>
                                        </p:tgtEl>
                                        <p:attrNameLst>
                                          <p:attrName>ppt_h</p:attrName>
                                        </p:attrNameLst>
                                      </p:cBhvr>
                                      <p:tavLst>
                                        <p:tav tm="0">
                                          <p:val>
                                            <p:fltVal val="0"/>
                                          </p:val>
                                        </p:tav>
                                        <p:tav tm="100000">
                                          <p:val>
                                            <p:strVal val="#ppt_h"/>
                                          </p:val>
                                        </p:tav>
                                      </p:tavLst>
                                    </p:anim>
                                    <p:anim calcmode="lin" valueType="num">
                                      <p:cBhvr>
                                        <p:cTn id="15" dur="1000" fill="hold"/>
                                        <p:tgtEl>
                                          <p:spTgt spid="4"/>
                                        </p:tgtEl>
                                        <p:attrNameLst>
                                          <p:attrName>style.rotation</p:attrName>
                                        </p:attrNameLst>
                                      </p:cBhvr>
                                      <p:tavLst>
                                        <p:tav tm="0">
                                          <p:val>
                                            <p:fltVal val="90"/>
                                          </p:val>
                                        </p:tav>
                                        <p:tav tm="100000">
                                          <p:val>
                                            <p:fltVal val="0"/>
                                          </p:val>
                                        </p:tav>
                                      </p:tavLst>
                                    </p:anim>
                                    <p:animEffect transition="in" filter="fade">
                                      <p:cBhvr>
                                        <p:cTn id="16"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84C6-2AC3-5929-8606-7CD3D94DBC5F}"/>
              </a:ext>
            </a:extLst>
          </p:cNvPr>
          <p:cNvSpPr>
            <a:spLocks noGrp="1"/>
          </p:cNvSpPr>
          <p:nvPr>
            <p:ph type="title"/>
          </p:nvPr>
        </p:nvSpPr>
        <p:spPr/>
        <p:txBody>
          <a:bodyPr/>
          <a:lstStyle/>
          <a:p>
            <a:r>
              <a:rPr lang="en-US" sz="6000">
                <a:latin typeface="Segoe UI"/>
                <a:cs typeface="Segoe UI"/>
              </a:rPr>
              <a:t>ResNet50 with Transfer Learning</a:t>
            </a:r>
            <a:endParaRPr lang="en-US" sz="6000" dirty="0"/>
          </a:p>
          <a:p>
            <a:endParaRPr lang="en-US" sz="6000" dirty="0"/>
          </a:p>
        </p:txBody>
      </p:sp>
      <p:sp>
        <p:nvSpPr>
          <p:cNvPr id="3" name="Content Placeholder 2">
            <a:extLst>
              <a:ext uri="{FF2B5EF4-FFF2-40B4-BE49-F238E27FC236}">
                <a16:creationId xmlns:a16="http://schemas.microsoft.com/office/drawing/2014/main" id="{022CC289-3795-A462-A717-100B2B856460}"/>
              </a:ext>
            </a:extLst>
          </p:cNvPr>
          <p:cNvSpPr>
            <a:spLocks noGrp="1"/>
          </p:cNvSpPr>
          <p:nvPr>
            <p:ph idx="1"/>
          </p:nvPr>
        </p:nvSpPr>
        <p:spPr/>
        <p:txBody>
          <a:bodyPr vert="horz" lIns="91440" tIns="45720" rIns="91440" bIns="45720" rtlCol="0" anchor="t">
            <a:normAutofit/>
          </a:bodyPr>
          <a:lstStyle/>
          <a:p>
            <a:r>
              <a:rPr lang="en-US" sz="3200" b="1" dirty="0">
                <a:latin typeface="Segoe UI"/>
                <a:cs typeface="Segoe UI"/>
              </a:rPr>
              <a:t>Pre-trained Backbone:</a:t>
            </a:r>
            <a:r>
              <a:rPr lang="en-US" sz="3200" dirty="0">
                <a:latin typeface="Segoe UI"/>
                <a:cs typeface="Segoe UI"/>
              </a:rPr>
              <a:t> ResNet50 (ImageNet weights, </a:t>
            </a:r>
            <a:r>
              <a:rPr lang="en-US" sz="3200" dirty="0" err="1">
                <a:latin typeface="Consolas"/>
              </a:rPr>
              <a:t>include_top</a:t>
            </a:r>
            <a:r>
              <a:rPr lang="en-US" sz="3200" dirty="0">
                <a:latin typeface="Consolas"/>
              </a:rPr>
              <a:t>=False</a:t>
            </a:r>
            <a:r>
              <a:rPr lang="en-US" sz="3200" dirty="0">
                <a:latin typeface="Segoe UI"/>
                <a:cs typeface="Segoe UI"/>
              </a:rPr>
              <a:t>)</a:t>
            </a:r>
            <a:endParaRPr lang="en-US" sz="3200" dirty="0"/>
          </a:p>
          <a:p>
            <a:r>
              <a:rPr lang="en-US" sz="3200" b="1">
                <a:latin typeface="Segoe UI"/>
                <a:cs typeface="Segoe UI"/>
              </a:rPr>
              <a:t>Custom Head:</a:t>
            </a:r>
            <a:r>
              <a:rPr lang="en-US" sz="3200" dirty="0">
                <a:latin typeface="Segoe UI"/>
                <a:cs typeface="Segoe UI"/>
              </a:rPr>
              <a:t> </a:t>
            </a:r>
            <a:endParaRPr lang="en-US" sz="3200" dirty="0"/>
          </a:p>
          <a:p>
            <a:r>
              <a:rPr lang="en-US" sz="3200">
                <a:latin typeface="Segoe UI"/>
                <a:cs typeface="Segoe UI"/>
              </a:rPr>
              <a:t>GlobalAveragePooling2D</a:t>
            </a:r>
            <a:endParaRPr lang="en-US" sz="3200" dirty="0"/>
          </a:p>
          <a:p>
            <a:r>
              <a:rPr lang="en-US" sz="3200" dirty="0" err="1">
                <a:latin typeface="Segoe UI"/>
                <a:cs typeface="Segoe UI"/>
              </a:rPr>
              <a:t>BatchNormalization</a:t>
            </a:r>
            <a:endParaRPr lang="en-US" sz="3200" dirty="0"/>
          </a:p>
          <a:p>
            <a:r>
              <a:rPr lang="en-US" sz="3200" dirty="0">
                <a:latin typeface="Segoe UI"/>
                <a:cs typeface="Segoe UI"/>
              </a:rPr>
              <a:t>Dense(512, </a:t>
            </a:r>
            <a:r>
              <a:rPr lang="en-US" sz="3200" dirty="0" err="1">
                <a:latin typeface="Segoe UI"/>
                <a:cs typeface="Segoe UI"/>
              </a:rPr>
              <a:t>ReLU</a:t>
            </a:r>
            <a:r>
              <a:rPr lang="en-US" sz="3200" dirty="0">
                <a:latin typeface="Segoe UI"/>
                <a:cs typeface="Segoe UI"/>
              </a:rPr>
              <a:t>) + Dropout(0.5)</a:t>
            </a:r>
            <a:endParaRPr lang="en-US" sz="3200" dirty="0"/>
          </a:p>
          <a:p>
            <a:r>
              <a:rPr lang="en-US" sz="3200" dirty="0">
                <a:latin typeface="Segoe UI"/>
                <a:cs typeface="Segoe UI"/>
              </a:rPr>
              <a:t>Dense(256, </a:t>
            </a:r>
            <a:r>
              <a:rPr lang="en-US" sz="3200" dirty="0" err="1">
                <a:latin typeface="Segoe UI"/>
                <a:cs typeface="Segoe UI"/>
              </a:rPr>
              <a:t>ReLU</a:t>
            </a:r>
            <a:r>
              <a:rPr lang="en-US" sz="3200" dirty="0">
                <a:latin typeface="Segoe UI"/>
                <a:cs typeface="Segoe UI"/>
              </a:rPr>
              <a:t>) + Dropout(0.3)</a:t>
            </a:r>
            <a:endParaRPr lang="en-US" sz="3200" dirty="0"/>
          </a:p>
          <a:p>
            <a:r>
              <a:rPr lang="en-US" sz="3200" dirty="0">
                <a:latin typeface="Segoe UI"/>
                <a:cs typeface="Segoe UI"/>
              </a:rPr>
              <a:t>Dense(4, </a:t>
            </a:r>
            <a:r>
              <a:rPr lang="en-US" sz="3200" dirty="0" err="1">
                <a:latin typeface="Segoe UI"/>
                <a:cs typeface="Segoe UI"/>
              </a:rPr>
              <a:t>Softmax</a:t>
            </a:r>
            <a:r>
              <a:rPr lang="en-US" sz="3200" dirty="0">
                <a:latin typeface="Segoe UI"/>
                <a:cs typeface="Segoe UI"/>
              </a:rPr>
              <a:t>)</a:t>
            </a:r>
            <a:endParaRPr lang="en-US" sz="3200" dirty="0"/>
          </a:p>
          <a:p>
            <a:r>
              <a:rPr lang="en-US" sz="3200" b="1">
                <a:latin typeface="Segoe UI"/>
                <a:cs typeface="Segoe UI"/>
              </a:rPr>
              <a:t>Training Strategy:</a:t>
            </a:r>
            <a:r>
              <a:rPr lang="en-US" sz="3200" dirty="0">
                <a:latin typeface="Segoe UI"/>
                <a:cs typeface="Segoe UI"/>
              </a:rPr>
              <a:t> </a:t>
            </a:r>
            <a:endParaRPr lang="en-US" sz="3200" dirty="0"/>
          </a:p>
          <a:p>
            <a:r>
              <a:rPr lang="en-US" sz="3200" b="1">
                <a:latin typeface="Segoe UI"/>
                <a:cs typeface="Segoe UI"/>
              </a:rPr>
              <a:t>Phase 1:</a:t>
            </a:r>
            <a:r>
              <a:rPr lang="en-US" sz="3200">
                <a:latin typeface="Segoe UI"/>
                <a:cs typeface="Segoe UI"/>
              </a:rPr>
              <a:t> Freeze all ResNet50 layers, train custom head</a:t>
            </a:r>
            <a:endParaRPr lang="en-US" sz="3200" dirty="0"/>
          </a:p>
          <a:p>
            <a:r>
              <a:rPr lang="en-US" sz="3200" b="1">
                <a:latin typeface="Segoe UI"/>
                <a:cs typeface="Segoe UI"/>
              </a:rPr>
              <a:t>Phase 2:</a:t>
            </a:r>
            <a:r>
              <a:rPr lang="en-US" sz="3200">
                <a:latin typeface="Segoe UI"/>
                <a:cs typeface="Segoe UI"/>
              </a:rPr>
              <a:t> Fine-tune last residual block (</a:t>
            </a:r>
            <a:r>
              <a:rPr lang="en-US" sz="3200">
                <a:latin typeface="Consolas"/>
              </a:rPr>
              <a:t>conv5_block</a:t>
            </a:r>
            <a:r>
              <a:rPr lang="en-US" sz="3200">
                <a:latin typeface="Segoe UI"/>
                <a:cs typeface="Segoe UI"/>
              </a:rPr>
              <a:t>) with low learning rate</a:t>
            </a:r>
            <a:endParaRPr lang="en-US" sz="3200" dirty="0"/>
          </a:p>
          <a:p>
            <a:r>
              <a:rPr lang="en-US" sz="3200" b="1">
                <a:latin typeface="Segoe UI"/>
                <a:cs typeface="Segoe UI"/>
              </a:rPr>
              <a:t>Optimizer:</a:t>
            </a:r>
            <a:r>
              <a:rPr lang="en-US" sz="3200">
                <a:latin typeface="Segoe UI"/>
                <a:cs typeface="Segoe UI"/>
              </a:rPr>
              <a:t> Adam (LR: 1e-4 → 1e-5)</a:t>
            </a:r>
            <a:endParaRPr lang="en-US" sz="3200" dirty="0"/>
          </a:p>
          <a:p>
            <a:r>
              <a:rPr lang="en-US" sz="3200" b="1" dirty="0">
                <a:latin typeface="Segoe UI"/>
                <a:cs typeface="Segoe UI"/>
              </a:rPr>
              <a:t>Callbacks:</a:t>
            </a:r>
            <a:r>
              <a:rPr lang="en-US" sz="3200" dirty="0">
                <a:latin typeface="Segoe UI"/>
                <a:cs typeface="Segoe UI"/>
              </a:rPr>
              <a:t> </a:t>
            </a:r>
            <a:r>
              <a:rPr lang="en-US" sz="3200" dirty="0" err="1">
                <a:latin typeface="Segoe UI"/>
                <a:cs typeface="Segoe UI"/>
              </a:rPr>
              <a:t>EarlyStopping</a:t>
            </a:r>
            <a:r>
              <a:rPr lang="en-US" sz="3200" dirty="0">
                <a:latin typeface="Segoe UI"/>
                <a:cs typeface="Segoe UI"/>
              </a:rPr>
              <a:t>, </a:t>
            </a:r>
            <a:r>
              <a:rPr lang="en-US" sz="3200" dirty="0" err="1">
                <a:latin typeface="Segoe UI"/>
                <a:cs typeface="Segoe UI"/>
              </a:rPr>
              <a:t>ReduceLROnPlateau</a:t>
            </a:r>
            <a:r>
              <a:rPr lang="en-US" sz="3200" dirty="0">
                <a:latin typeface="Segoe UI"/>
                <a:cs typeface="Segoe UI"/>
              </a:rPr>
              <a:t>, </a:t>
            </a:r>
            <a:r>
              <a:rPr lang="en-US" sz="3200" dirty="0" err="1">
                <a:latin typeface="Segoe UI"/>
                <a:cs typeface="Segoe UI"/>
              </a:rPr>
              <a:t>ModelCheckpoint</a:t>
            </a:r>
            <a:endParaRPr lang="en-US" sz="3200" dirty="0"/>
          </a:p>
          <a:p>
            <a:endParaRPr lang="en-US" sz="3200" dirty="0"/>
          </a:p>
        </p:txBody>
      </p:sp>
      <p:pic>
        <p:nvPicPr>
          <p:cNvPr id="4" name="Picture 3" descr="A close-up of a brain scan&#10;&#10;AI-generated content may be incorrect.">
            <a:extLst>
              <a:ext uri="{FF2B5EF4-FFF2-40B4-BE49-F238E27FC236}">
                <a16:creationId xmlns:a16="http://schemas.microsoft.com/office/drawing/2014/main" id="{4CCF03E7-6A20-E5A6-87D1-C6715E8624B0}"/>
              </a:ext>
            </a:extLst>
          </p:cNvPr>
          <p:cNvPicPr>
            <a:picLocks noChangeAspect="1"/>
          </p:cNvPicPr>
          <p:nvPr/>
        </p:nvPicPr>
        <p:blipFill>
          <a:blip r:embed="rId2"/>
          <a:stretch>
            <a:fillRect/>
          </a:stretch>
        </p:blipFill>
        <p:spPr>
          <a:xfrm>
            <a:off x="15903577" y="4951880"/>
            <a:ext cx="7344429" cy="4889327"/>
          </a:xfrm>
          <a:prstGeom prst="rect">
            <a:avLst/>
          </a:prstGeom>
        </p:spPr>
      </p:pic>
    </p:spTree>
    <p:extLst>
      <p:ext uri="{BB962C8B-B14F-4D97-AF65-F5344CB8AC3E}">
        <p14:creationId xmlns:p14="http://schemas.microsoft.com/office/powerpoint/2010/main" val="1787242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500"/>
                                        <p:tgtEl>
                                          <p:spTgt spid="3">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500"/>
                                        <p:tgtEl>
                                          <p:spTgt spid="3">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Effect transition="in" filter="fade">
                                      <p:cBhvr>
                                        <p:cTn id="47" dur="500"/>
                                        <p:tgtEl>
                                          <p:spTgt spid="3">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7" end="7"/>
                                            </p:txEl>
                                          </p:spTgt>
                                        </p:tgtEl>
                                        <p:attrNameLst>
                                          <p:attrName>style.visibility</p:attrName>
                                        </p:attrNameLst>
                                      </p:cBhvr>
                                      <p:to>
                                        <p:strVal val="visible"/>
                                      </p:to>
                                    </p:set>
                                    <p:animEffect transition="in" filter="fade">
                                      <p:cBhvr>
                                        <p:cTn id="52" dur="500"/>
                                        <p:tgtEl>
                                          <p:spTgt spid="3">
                                            <p:txEl>
                                              <p:pRg st="7" end="7"/>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8" end="8"/>
                                            </p:txEl>
                                          </p:spTgt>
                                        </p:tgtEl>
                                        <p:attrNameLst>
                                          <p:attrName>style.visibility</p:attrName>
                                        </p:attrNameLst>
                                      </p:cBhvr>
                                      <p:to>
                                        <p:strVal val="visible"/>
                                      </p:to>
                                    </p:set>
                                    <p:animEffect transition="in" filter="fade">
                                      <p:cBhvr>
                                        <p:cTn id="57" dur="500"/>
                                        <p:tgtEl>
                                          <p:spTgt spid="3">
                                            <p:txEl>
                                              <p:pRg st="8" end="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9" end="9"/>
                                            </p:txEl>
                                          </p:spTgt>
                                        </p:tgtEl>
                                        <p:attrNameLst>
                                          <p:attrName>style.visibility</p:attrName>
                                        </p:attrNameLst>
                                      </p:cBhvr>
                                      <p:to>
                                        <p:strVal val="visible"/>
                                      </p:to>
                                    </p:set>
                                    <p:animEffect transition="in" filter="fade">
                                      <p:cBhvr>
                                        <p:cTn id="62" dur="500"/>
                                        <p:tgtEl>
                                          <p:spTgt spid="3">
                                            <p:txEl>
                                              <p:pRg st="9" end="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0" end="10"/>
                                            </p:txEl>
                                          </p:spTgt>
                                        </p:tgtEl>
                                        <p:attrNameLst>
                                          <p:attrName>style.visibility</p:attrName>
                                        </p:attrNameLst>
                                      </p:cBhvr>
                                      <p:to>
                                        <p:strVal val="visible"/>
                                      </p:to>
                                    </p:set>
                                    <p:animEffect transition="in" filter="fade">
                                      <p:cBhvr>
                                        <p:cTn id="67" dur="500"/>
                                        <p:tgtEl>
                                          <p:spTgt spid="3">
                                            <p:txEl>
                                              <p:pRg st="10" end="10"/>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11" end="11"/>
                                            </p:txEl>
                                          </p:spTgt>
                                        </p:tgtEl>
                                        <p:attrNameLst>
                                          <p:attrName>style.visibility</p:attrName>
                                        </p:attrNameLst>
                                      </p:cBhvr>
                                      <p:to>
                                        <p:strVal val="visible"/>
                                      </p:to>
                                    </p:set>
                                    <p:animEffect transition="in" filter="fade">
                                      <p:cBhvr>
                                        <p:cTn id="7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F90E7-E452-990E-B3E8-01C2559E6D8C}"/>
              </a:ext>
            </a:extLst>
          </p:cNvPr>
          <p:cNvSpPr>
            <a:spLocks noGrp="1"/>
          </p:cNvSpPr>
          <p:nvPr>
            <p:ph type="title"/>
          </p:nvPr>
        </p:nvSpPr>
        <p:spPr>
          <a:xfrm>
            <a:off x="1676400" y="2064759"/>
            <a:ext cx="10488461" cy="3286008"/>
          </a:xfrm>
        </p:spPr>
        <p:txBody>
          <a:bodyPr/>
          <a:lstStyle/>
          <a:p>
            <a:r>
              <a:rPr lang="en-US" sz="6000">
                <a:latin typeface="Segoe UI"/>
                <a:cs typeface="Segoe UI"/>
              </a:rPr>
              <a:t>Results (ResNet50)</a:t>
            </a:r>
            <a:endParaRPr lang="en-US" sz="6000" dirty="0"/>
          </a:p>
          <a:p>
            <a:endParaRPr lang="en-US" sz="6000" dirty="0"/>
          </a:p>
        </p:txBody>
      </p:sp>
      <p:pic>
        <p:nvPicPr>
          <p:cNvPr id="4" name="Content Placeholder 3" descr="A chart with green squares&#10;&#10;AI-generated content may be incorrect.">
            <a:extLst>
              <a:ext uri="{FF2B5EF4-FFF2-40B4-BE49-F238E27FC236}">
                <a16:creationId xmlns:a16="http://schemas.microsoft.com/office/drawing/2014/main" id="{DD2646B1-7BFC-F9F0-69E9-EF499401EA3F}"/>
              </a:ext>
            </a:extLst>
          </p:cNvPr>
          <p:cNvPicPr>
            <a:picLocks noGrp="1" noChangeAspect="1"/>
          </p:cNvPicPr>
          <p:nvPr>
            <p:ph idx="1"/>
          </p:nvPr>
        </p:nvPicPr>
        <p:blipFill>
          <a:blip r:embed="rId2"/>
          <a:stretch>
            <a:fillRect/>
          </a:stretch>
        </p:blipFill>
        <p:spPr>
          <a:xfrm>
            <a:off x="12154976" y="3753123"/>
            <a:ext cx="10213670" cy="7520444"/>
          </a:xfrm>
          <a:prstGeom prst="rect">
            <a:avLst/>
          </a:prstGeom>
        </p:spPr>
      </p:pic>
      <p:pic>
        <p:nvPicPr>
          <p:cNvPr id="5" name="Picture 4" descr="A screenshot of a computer program&#10;&#10;AI-generated content may be incorrect.">
            <a:extLst>
              <a:ext uri="{FF2B5EF4-FFF2-40B4-BE49-F238E27FC236}">
                <a16:creationId xmlns:a16="http://schemas.microsoft.com/office/drawing/2014/main" id="{3D3AD325-702E-282D-CCEB-29E5C297C54A}"/>
              </a:ext>
            </a:extLst>
          </p:cNvPr>
          <p:cNvPicPr>
            <a:picLocks noChangeAspect="1"/>
          </p:cNvPicPr>
          <p:nvPr/>
        </p:nvPicPr>
        <p:blipFill>
          <a:blip r:embed="rId3"/>
          <a:stretch>
            <a:fillRect/>
          </a:stretch>
        </p:blipFill>
        <p:spPr>
          <a:xfrm>
            <a:off x="1872292" y="6338313"/>
            <a:ext cx="8460808" cy="4937472"/>
          </a:xfrm>
          <a:prstGeom prst="rect">
            <a:avLst/>
          </a:prstGeom>
        </p:spPr>
      </p:pic>
    </p:spTree>
    <p:extLst>
      <p:ext uri="{BB962C8B-B14F-4D97-AF65-F5344CB8AC3E}">
        <p14:creationId xmlns:p14="http://schemas.microsoft.com/office/powerpoint/2010/main" val="1475342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6" presetClass="emph" presetSubtype="0" fill="hold" nodeType="clickEffect">
                                  <p:stCondLst>
                                    <p:cond delay="0"/>
                                  </p:stCondLst>
                                  <p:childTnLst>
                                    <p:animScale>
                                      <p:cBhvr>
                                        <p:cTn id="12" dur="2000" fill="hold"/>
                                        <p:tgtEl>
                                          <p:spTgt spid="5"/>
                                        </p:tgtEl>
                                      </p:cBhvr>
                                      <p:by x="150000" y="150000"/>
                                    </p:animScale>
                                  </p:childTnLst>
                                </p:cTn>
                              </p:par>
                            </p:childTnLst>
                          </p:cTn>
                        </p:par>
                      </p:childTnLst>
                    </p:cTn>
                  </p:par>
                  <p:par>
                    <p:cTn id="13" fill="hold">
                      <p:stCondLst>
                        <p:cond delay="indefinite"/>
                      </p:stCondLst>
                      <p:childTnLst>
                        <p:par>
                          <p:cTn id="14" fill="hold">
                            <p:stCondLst>
                              <p:cond delay="0"/>
                            </p:stCondLst>
                            <p:childTnLst>
                              <p:par>
                                <p:cTn id="15" presetID="6" presetClass="emph" presetSubtype="0" fill="hold" nodeType="clickEffect">
                                  <p:stCondLst>
                                    <p:cond delay="0"/>
                                  </p:stCondLst>
                                  <p:childTnLst>
                                    <p:animScale>
                                      <p:cBhvr>
                                        <p:cTn id="16"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754D5-BE22-EA0E-B9D6-A89774F7894F}"/>
              </a:ext>
            </a:extLst>
          </p:cNvPr>
          <p:cNvSpPr>
            <a:spLocks noGrp="1"/>
          </p:cNvSpPr>
          <p:nvPr>
            <p:ph type="title"/>
          </p:nvPr>
        </p:nvSpPr>
        <p:spPr>
          <a:xfrm>
            <a:off x="8930640" y="1495799"/>
            <a:ext cx="6949440" cy="8905184"/>
          </a:xfrm>
        </p:spPr>
        <p:txBody>
          <a:bodyPr/>
          <a:lstStyle/>
          <a:p>
            <a:r>
              <a:rPr lang="en-US" dirty="0"/>
              <a:t>CNN Model </a:t>
            </a:r>
          </a:p>
        </p:txBody>
      </p:sp>
    </p:spTree>
    <p:extLst>
      <p:ext uri="{BB962C8B-B14F-4D97-AF65-F5344CB8AC3E}">
        <p14:creationId xmlns:p14="http://schemas.microsoft.com/office/powerpoint/2010/main" val="2880724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AAD7E-6752-CE1D-7C6E-4E330F5655E8}"/>
              </a:ext>
            </a:extLst>
          </p:cNvPr>
          <p:cNvSpPr>
            <a:spLocks noGrp="1"/>
          </p:cNvSpPr>
          <p:nvPr>
            <p:ph type="title"/>
          </p:nvPr>
        </p:nvSpPr>
        <p:spPr>
          <a:xfrm>
            <a:off x="30480" y="1963159"/>
            <a:ext cx="22677120" cy="2524704"/>
          </a:xfrm>
        </p:spPr>
        <p:txBody>
          <a:bodyPr/>
          <a:lstStyle/>
          <a:p>
            <a:r>
              <a:rPr lang="en-US" b="0" dirty="0"/>
              <a:t>CNN architecture</a:t>
            </a:r>
            <a:endParaRPr lang="en-US" dirty="0"/>
          </a:p>
        </p:txBody>
      </p:sp>
      <p:pic>
        <p:nvPicPr>
          <p:cNvPr id="4" name="Content Placeholder 3" descr="A diagram of a computer&#10;&#10;AI-generated content may be incorrect.">
            <a:extLst>
              <a:ext uri="{FF2B5EF4-FFF2-40B4-BE49-F238E27FC236}">
                <a16:creationId xmlns:a16="http://schemas.microsoft.com/office/drawing/2014/main" id="{A885445E-2895-351E-89BC-CB11CE087BD1}"/>
              </a:ext>
            </a:extLst>
          </p:cNvPr>
          <p:cNvPicPr>
            <a:picLocks noGrp="1" noChangeAspect="1"/>
          </p:cNvPicPr>
          <p:nvPr>
            <p:ph idx="1"/>
          </p:nvPr>
        </p:nvPicPr>
        <p:blipFill>
          <a:blip r:embed="rId2"/>
          <a:stretch>
            <a:fillRect/>
          </a:stretch>
        </p:blipFill>
        <p:spPr>
          <a:xfrm>
            <a:off x="218758" y="5791200"/>
            <a:ext cx="23763605" cy="4443095"/>
          </a:xfrm>
          <a:prstGeom prst="rect">
            <a:avLst/>
          </a:prstGeom>
        </p:spPr>
      </p:pic>
    </p:spTree>
    <p:extLst>
      <p:ext uri="{BB962C8B-B14F-4D97-AF65-F5344CB8AC3E}">
        <p14:creationId xmlns:p14="http://schemas.microsoft.com/office/powerpoint/2010/main" val="3874956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1000" fill="hold"/>
                                        <p:tgtEl>
                                          <p:spTgt spid="4"/>
                                        </p:tgtEl>
                                        <p:attrNameLst>
                                          <p:attrName>ppt_w</p:attrName>
                                        </p:attrNameLst>
                                      </p:cBhvr>
                                      <p:tavLst>
                                        <p:tav tm="0">
                                          <p:val>
                                            <p:fltVal val="0"/>
                                          </p:val>
                                        </p:tav>
                                        <p:tav tm="100000">
                                          <p:val>
                                            <p:strVal val="#ppt_w"/>
                                          </p:val>
                                        </p:tav>
                                      </p:tavLst>
                                    </p:anim>
                                    <p:anim calcmode="lin" valueType="num">
                                      <p:cBhvr>
                                        <p:cTn id="14" dur="1000" fill="hold"/>
                                        <p:tgtEl>
                                          <p:spTgt spid="4"/>
                                        </p:tgtEl>
                                        <p:attrNameLst>
                                          <p:attrName>ppt_h</p:attrName>
                                        </p:attrNameLst>
                                      </p:cBhvr>
                                      <p:tavLst>
                                        <p:tav tm="0">
                                          <p:val>
                                            <p:fltVal val="0"/>
                                          </p:val>
                                        </p:tav>
                                        <p:tav tm="100000">
                                          <p:val>
                                            <p:strVal val="#ppt_h"/>
                                          </p:val>
                                        </p:tav>
                                      </p:tavLst>
                                    </p:anim>
                                    <p:anim calcmode="lin" valueType="num">
                                      <p:cBhvr>
                                        <p:cTn id="15" dur="1000" fill="hold"/>
                                        <p:tgtEl>
                                          <p:spTgt spid="4"/>
                                        </p:tgtEl>
                                        <p:attrNameLst>
                                          <p:attrName>style.rotation</p:attrName>
                                        </p:attrNameLst>
                                      </p:cBhvr>
                                      <p:tavLst>
                                        <p:tav tm="0">
                                          <p:val>
                                            <p:fltVal val="90"/>
                                          </p:val>
                                        </p:tav>
                                        <p:tav tm="100000">
                                          <p:val>
                                            <p:fltVal val="0"/>
                                          </p:val>
                                        </p:tav>
                                      </p:tavLst>
                                    </p:anim>
                                    <p:animEffect transition="in" filter="fade">
                                      <p:cBhvr>
                                        <p:cTn id="16"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69945-B53B-FA7C-5830-823ED7AC10AF}"/>
              </a:ext>
            </a:extLst>
          </p:cNvPr>
          <p:cNvSpPr>
            <a:spLocks noGrp="1"/>
          </p:cNvSpPr>
          <p:nvPr>
            <p:ph type="title"/>
          </p:nvPr>
        </p:nvSpPr>
        <p:spPr>
          <a:xfrm>
            <a:off x="1679577" y="5697415"/>
            <a:ext cx="7864474" cy="1160584"/>
          </a:xfrm>
        </p:spPr>
        <p:txBody>
          <a:bodyPr anchor="b">
            <a:normAutofit/>
          </a:bodyPr>
          <a:lstStyle/>
          <a:p>
            <a:r>
              <a:rPr lang="en-US" b="0" dirty="0">
                <a:solidFill>
                  <a:schemeClr val="accent1">
                    <a:lumMod val="76000"/>
                  </a:schemeClr>
                </a:solidFill>
              </a:rPr>
              <a:t>Training Results</a:t>
            </a:r>
            <a:endParaRPr lang="en-US">
              <a:solidFill>
                <a:schemeClr val="accent1">
                  <a:lumMod val="76000"/>
                </a:schemeClr>
              </a:solidFill>
              <a:ea typeface="Calibri Light"/>
              <a:cs typeface="Calibri Light"/>
            </a:endParaRPr>
          </a:p>
        </p:txBody>
      </p:sp>
      <p:graphicFrame>
        <p:nvGraphicFramePr>
          <p:cNvPr id="5" name="Content Placeholder 2">
            <a:extLst>
              <a:ext uri="{FF2B5EF4-FFF2-40B4-BE49-F238E27FC236}">
                <a16:creationId xmlns:a16="http://schemas.microsoft.com/office/drawing/2014/main" id="{C91254F8-6009-540F-66DE-FAF330829B74}"/>
              </a:ext>
            </a:extLst>
          </p:cNvPr>
          <p:cNvGraphicFramePr>
            <a:graphicFrameLocks noGrp="1"/>
          </p:cNvGraphicFramePr>
          <p:nvPr>
            <p:ph idx="1"/>
            <p:extLst>
              <p:ext uri="{D42A27DB-BD31-4B8C-83A1-F6EECF244321}">
                <p14:modId xmlns:p14="http://schemas.microsoft.com/office/powerpoint/2010/main" val="1541559518"/>
              </p:ext>
            </p:extLst>
          </p:nvPr>
        </p:nvGraphicFramePr>
        <p:xfrm>
          <a:off x="9455694" y="1974851"/>
          <a:ext cx="13255082" cy="9747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87320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7" presetClass="entr" presetSubtype="1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DBFB9C3A-B949-6D1C-02AD-98FD6489A1B0}"/>
              </a:ext>
            </a:extLst>
          </p:cNvPr>
          <p:cNvGraphicFramePr>
            <a:graphicFrameLocks noGrp="1"/>
          </p:cNvGraphicFramePr>
          <p:nvPr>
            <p:ph idx="1"/>
            <p:extLst>
              <p:ext uri="{D42A27DB-BD31-4B8C-83A1-F6EECF244321}">
                <p14:modId xmlns:p14="http://schemas.microsoft.com/office/powerpoint/2010/main" val="161926696"/>
              </p:ext>
            </p:extLst>
          </p:nvPr>
        </p:nvGraphicFramePr>
        <p:xfrm>
          <a:off x="785446" y="1564543"/>
          <a:ext cx="21922154" cy="107893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37023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160312-A2C0-4471-DE83-055D423937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1C697C-65E3-2605-2B90-11759C3B6324}"/>
              </a:ext>
            </a:extLst>
          </p:cNvPr>
          <p:cNvSpPr>
            <a:spLocks noGrp="1"/>
          </p:cNvSpPr>
          <p:nvPr>
            <p:ph type="title"/>
          </p:nvPr>
        </p:nvSpPr>
        <p:spPr>
          <a:xfrm>
            <a:off x="8663397" y="6049703"/>
            <a:ext cx="7172464" cy="1471037"/>
          </a:xfrm>
        </p:spPr>
        <p:txBody>
          <a:bodyPr>
            <a:normAutofit/>
          </a:bodyPr>
          <a:lstStyle/>
          <a:p>
            <a:r>
              <a:rPr lang="en-US" dirty="0"/>
              <a:t>RESNET 50 Model</a:t>
            </a:r>
            <a:endParaRPr lang="en-US" dirty="0">
              <a:solidFill>
                <a:srgbClr val="000000"/>
              </a:solidFill>
            </a:endParaRPr>
          </a:p>
          <a:p>
            <a:endParaRPr lang="en-US" dirty="0"/>
          </a:p>
        </p:txBody>
      </p:sp>
    </p:spTree>
    <p:extLst>
      <p:ext uri="{BB962C8B-B14F-4D97-AF65-F5344CB8AC3E}">
        <p14:creationId xmlns:p14="http://schemas.microsoft.com/office/powerpoint/2010/main" val="3400210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D76300B1-5A56-6CB6-48DB-B882C79A2C8B}"/>
              </a:ext>
            </a:extLst>
          </p:cNvPr>
          <p:cNvSpPr>
            <a:spLocks noGrp="1"/>
          </p:cNvSpPr>
          <p:nvPr>
            <p:ph idx="1"/>
          </p:nvPr>
        </p:nvSpPr>
        <p:spPr>
          <a:xfrm>
            <a:off x="946194" y="2294359"/>
            <a:ext cx="13358483" cy="10484539"/>
          </a:xfrm>
        </p:spPr>
        <p:txBody>
          <a:bodyPr anchor="t">
            <a:normAutofit fontScale="92500" lnSpcReduction="20000"/>
          </a:bodyPr>
          <a:lstStyle/>
          <a:p>
            <a:pPr marL="0" indent="0">
              <a:buNone/>
            </a:pPr>
            <a:r>
              <a:rPr lang="en-US" dirty="0"/>
              <a:t>ResNet50</a:t>
            </a:r>
            <a:endParaRPr lang="en-US" sz="4000" dirty="0">
              <a:solidFill>
                <a:srgbClr val="000000">
                  <a:alpha val="80000"/>
                </a:srgbClr>
              </a:solidFill>
            </a:endParaRPr>
          </a:p>
          <a:p>
            <a:r>
              <a:rPr lang="en-US" sz="4000" dirty="0">
                <a:solidFill>
                  <a:schemeClr val="tx1">
                    <a:alpha val="80000"/>
                  </a:schemeClr>
                </a:solidFill>
              </a:rPr>
              <a:t>Extracts </a:t>
            </a:r>
            <a:r>
              <a:rPr lang="en-US" sz="4000" b="1" dirty="0">
                <a:solidFill>
                  <a:schemeClr val="tx1">
                    <a:alpha val="80000"/>
                  </a:schemeClr>
                </a:solidFill>
              </a:rPr>
              <a:t>high-level visual features</a:t>
            </a:r>
            <a:endParaRPr lang="en-US" dirty="0">
              <a:solidFill>
                <a:schemeClr val="tx1">
                  <a:alpha val="80000"/>
                </a:schemeClr>
              </a:solidFill>
            </a:endParaRPr>
          </a:p>
          <a:p>
            <a:pPr marL="0" indent="0">
              <a:buNone/>
            </a:pPr>
            <a:r>
              <a:rPr lang="en-US" dirty="0"/>
              <a:t> GlobalAveragePooling2D</a:t>
            </a:r>
          </a:p>
          <a:p>
            <a:r>
              <a:rPr lang="en-US" sz="4000" dirty="0">
                <a:solidFill>
                  <a:schemeClr val="tx1">
                    <a:alpha val="80000"/>
                  </a:schemeClr>
                </a:solidFill>
              </a:rPr>
              <a:t>Reduces parameters</a:t>
            </a:r>
            <a:endParaRPr lang="en-US" dirty="0">
              <a:solidFill>
                <a:schemeClr val="tx1">
                  <a:alpha val="80000"/>
                </a:schemeClr>
              </a:solidFill>
            </a:endParaRPr>
          </a:p>
          <a:p>
            <a:pPr marL="0" indent="0">
              <a:buNone/>
            </a:pPr>
            <a:r>
              <a:rPr lang="en-US" err="1"/>
              <a:t>BatchNormalization</a:t>
            </a:r>
            <a:endParaRPr lang="en-US" dirty="0" err="1"/>
          </a:p>
          <a:p>
            <a:r>
              <a:rPr lang="en-US" sz="4000" dirty="0">
                <a:solidFill>
                  <a:schemeClr val="tx1">
                    <a:alpha val="80000"/>
                  </a:schemeClr>
                </a:solidFill>
              </a:rPr>
              <a:t>Stabilizes training</a:t>
            </a:r>
            <a:endParaRPr lang="en-US" dirty="0"/>
          </a:p>
          <a:p>
            <a:r>
              <a:rPr lang="en-US" sz="4000" dirty="0">
                <a:solidFill>
                  <a:schemeClr val="tx1">
                    <a:alpha val="80000"/>
                  </a:schemeClr>
                </a:solidFill>
              </a:rPr>
              <a:t>Speeds up convergence</a:t>
            </a:r>
            <a:endParaRPr lang="en-US" dirty="0"/>
          </a:p>
          <a:p>
            <a:pPr marL="0" indent="0">
              <a:buNone/>
            </a:pPr>
            <a:r>
              <a:rPr lang="en-US" dirty="0"/>
              <a:t>Dense (256, </a:t>
            </a:r>
            <a:r>
              <a:rPr lang="en-US" dirty="0" err="1"/>
              <a:t>ReLU</a:t>
            </a:r>
            <a:r>
              <a:rPr lang="en-US" dirty="0"/>
              <a:t>)</a:t>
            </a:r>
          </a:p>
          <a:p>
            <a:r>
              <a:rPr lang="en-US" sz="4000" dirty="0">
                <a:solidFill>
                  <a:schemeClr val="tx1">
                    <a:alpha val="80000"/>
                  </a:schemeClr>
                </a:solidFill>
              </a:rPr>
              <a:t>Learns task-specific patterns</a:t>
            </a:r>
            <a:endParaRPr lang="en-US" dirty="0"/>
          </a:p>
          <a:p>
            <a:r>
              <a:rPr lang="en-US" sz="4000" dirty="0">
                <a:solidFill>
                  <a:schemeClr val="tx1">
                    <a:alpha val="80000"/>
                  </a:schemeClr>
                </a:solidFill>
              </a:rPr>
              <a:t>Adds non-linearity</a:t>
            </a:r>
            <a:endParaRPr lang="en-US" dirty="0"/>
          </a:p>
          <a:p>
            <a:pPr marL="0" indent="0">
              <a:buNone/>
            </a:pPr>
            <a:r>
              <a:rPr lang="en-US" dirty="0"/>
              <a:t>Dropout (0.5)</a:t>
            </a:r>
          </a:p>
          <a:p>
            <a:r>
              <a:rPr lang="en-US" sz="4000" dirty="0">
                <a:solidFill>
                  <a:schemeClr val="tx1">
                    <a:alpha val="80000"/>
                  </a:schemeClr>
                </a:solidFill>
              </a:rPr>
              <a:t>Prevents overfitting</a:t>
            </a:r>
            <a:endParaRPr lang="en-US" dirty="0"/>
          </a:p>
          <a:p>
            <a:pPr marL="0" indent="0">
              <a:buNone/>
            </a:pPr>
            <a:r>
              <a:rPr lang="en-US" dirty="0"/>
              <a:t> Dense (4, </a:t>
            </a:r>
            <a:r>
              <a:rPr lang="en-US" err="1"/>
              <a:t>Softmax</a:t>
            </a:r>
            <a:r>
              <a:rPr lang="en-US" dirty="0"/>
              <a:t>)</a:t>
            </a:r>
          </a:p>
          <a:p>
            <a:r>
              <a:rPr lang="en-US" sz="4000" dirty="0">
                <a:solidFill>
                  <a:schemeClr val="tx1">
                    <a:alpha val="80000"/>
                  </a:schemeClr>
                </a:solidFill>
              </a:rPr>
              <a:t>4 output classes</a:t>
            </a:r>
            <a:endParaRPr lang="en-US" dirty="0"/>
          </a:p>
          <a:p>
            <a:r>
              <a:rPr lang="en-US" sz="4000" dirty="0" err="1">
                <a:solidFill>
                  <a:schemeClr val="tx1">
                    <a:alpha val="80000"/>
                  </a:schemeClr>
                </a:solidFill>
              </a:rPr>
              <a:t>Softmax</a:t>
            </a:r>
            <a:r>
              <a:rPr lang="en-US" sz="4000" dirty="0">
                <a:solidFill>
                  <a:schemeClr val="tx1">
                    <a:alpha val="80000"/>
                  </a:schemeClr>
                </a:solidFill>
              </a:rPr>
              <a:t> → probability distribution</a:t>
            </a:r>
            <a:endParaRPr lang="en-US" dirty="0"/>
          </a:p>
          <a:p>
            <a:endParaRPr lang="en-US" sz="4000" dirty="0">
              <a:solidFill>
                <a:schemeClr val="tx1">
                  <a:alpha val="80000"/>
                </a:schemeClr>
              </a:solidFill>
            </a:endParaRPr>
          </a:p>
        </p:txBody>
      </p:sp>
      <p:pic>
        <p:nvPicPr>
          <p:cNvPr id="4" name="Content Placeholder 3" descr="A diagram of a computer&#10;&#10;AI-generated content may be incorrect.">
            <a:extLst>
              <a:ext uri="{FF2B5EF4-FFF2-40B4-BE49-F238E27FC236}">
                <a16:creationId xmlns:a16="http://schemas.microsoft.com/office/drawing/2014/main" id="{2F2940AC-6887-4E57-C92F-6222FA26B485}"/>
              </a:ext>
            </a:extLst>
          </p:cNvPr>
          <p:cNvPicPr>
            <a:picLocks noChangeAspect="1"/>
          </p:cNvPicPr>
          <p:nvPr/>
        </p:nvPicPr>
        <p:blipFill>
          <a:blip r:embed="rId2"/>
          <a:stretch>
            <a:fillRect/>
          </a:stretch>
        </p:blipFill>
        <p:spPr>
          <a:xfrm>
            <a:off x="15111074" y="2160325"/>
            <a:ext cx="6800578" cy="10594938"/>
          </a:xfrm>
          <a:prstGeom prst="rect">
            <a:avLst/>
          </a:prstGeom>
        </p:spPr>
      </p:pic>
    </p:spTree>
    <p:extLst>
      <p:ext uri="{BB962C8B-B14F-4D97-AF65-F5344CB8AC3E}">
        <p14:creationId xmlns:p14="http://schemas.microsoft.com/office/powerpoint/2010/main" val="2955660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900" decel="100000" fill="hold"/>
                                        <p:tgtEl>
                                          <p:spTgt spid="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fade">
                                      <p:cBhvr>
                                        <p:cTn id="15" dur="500"/>
                                        <p:tgtEl>
                                          <p:spTgt spid="8">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xEl>
                                              <p:pRg st="1" end="1"/>
                                            </p:txEl>
                                          </p:spTgt>
                                        </p:tgtEl>
                                        <p:attrNameLst>
                                          <p:attrName>style.visibility</p:attrName>
                                        </p:attrNameLst>
                                      </p:cBhvr>
                                      <p:to>
                                        <p:strVal val="visible"/>
                                      </p:to>
                                    </p:set>
                                    <p:animEffect transition="in" filter="fade">
                                      <p:cBhvr>
                                        <p:cTn id="20" dur="500"/>
                                        <p:tgtEl>
                                          <p:spTgt spid="8">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animEffect transition="in" filter="fade">
                                      <p:cBhvr>
                                        <p:cTn id="25" dur="500"/>
                                        <p:tgtEl>
                                          <p:spTgt spid="8">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8">
                                            <p:txEl>
                                              <p:pRg st="3" end="3"/>
                                            </p:txEl>
                                          </p:spTgt>
                                        </p:tgtEl>
                                        <p:attrNameLst>
                                          <p:attrName>style.visibility</p:attrName>
                                        </p:attrNameLst>
                                      </p:cBhvr>
                                      <p:to>
                                        <p:strVal val="visible"/>
                                      </p:to>
                                    </p:set>
                                    <p:animEffect transition="in" filter="fade">
                                      <p:cBhvr>
                                        <p:cTn id="30" dur="500"/>
                                        <p:tgtEl>
                                          <p:spTgt spid="8">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xEl>
                                              <p:pRg st="4" end="4"/>
                                            </p:txEl>
                                          </p:spTgt>
                                        </p:tgtEl>
                                        <p:attrNameLst>
                                          <p:attrName>style.visibility</p:attrName>
                                        </p:attrNameLst>
                                      </p:cBhvr>
                                      <p:to>
                                        <p:strVal val="visible"/>
                                      </p:to>
                                    </p:set>
                                    <p:animEffect transition="in" filter="fade">
                                      <p:cBhvr>
                                        <p:cTn id="35" dur="500"/>
                                        <p:tgtEl>
                                          <p:spTgt spid="8">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8">
                                            <p:txEl>
                                              <p:pRg st="5" end="5"/>
                                            </p:txEl>
                                          </p:spTgt>
                                        </p:tgtEl>
                                        <p:attrNameLst>
                                          <p:attrName>style.visibility</p:attrName>
                                        </p:attrNameLst>
                                      </p:cBhvr>
                                      <p:to>
                                        <p:strVal val="visible"/>
                                      </p:to>
                                    </p:set>
                                    <p:animEffect transition="in" filter="fade">
                                      <p:cBhvr>
                                        <p:cTn id="40" dur="500"/>
                                        <p:tgtEl>
                                          <p:spTgt spid="8">
                                            <p:txEl>
                                              <p:pRg st="5" end="5"/>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8">
                                            <p:txEl>
                                              <p:pRg st="6" end="6"/>
                                            </p:txEl>
                                          </p:spTgt>
                                        </p:tgtEl>
                                        <p:attrNameLst>
                                          <p:attrName>style.visibility</p:attrName>
                                        </p:attrNameLst>
                                      </p:cBhvr>
                                      <p:to>
                                        <p:strVal val="visible"/>
                                      </p:to>
                                    </p:set>
                                    <p:animEffect transition="in" filter="fade">
                                      <p:cBhvr>
                                        <p:cTn id="45" dur="500"/>
                                        <p:tgtEl>
                                          <p:spTgt spid="8">
                                            <p:txEl>
                                              <p:pRg st="6" end="6"/>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8">
                                            <p:txEl>
                                              <p:pRg st="7" end="7"/>
                                            </p:txEl>
                                          </p:spTgt>
                                        </p:tgtEl>
                                        <p:attrNameLst>
                                          <p:attrName>style.visibility</p:attrName>
                                        </p:attrNameLst>
                                      </p:cBhvr>
                                      <p:to>
                                        <p:strVal val="visible"/>
                                      </p:to>
                                    </p:set>
                                    <p:animEffect transition="in" filter="fade">
                                      <p:cBhvr>
                                        <p:cTn id="50" dur="500"/>
                                        <p:tgtEl>
                                          <p:spTgt spid="8">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8">
                                            <p:txEl>
                                              <p:pRg st="8" end="8"/>
                                            </p:txEl>
                                          </p:spTgt>
                                        </p:tgtEl>
                                        <p:attrNameLst>
                                          <p:attrName>style.visibility</p:attrName>
                                        </p:attrNameLst>
                                      </p:cBhvr>
                                      <p:to>
                                        <p:strVal val="visible"/>
                                      </p:to>
                                    </p:set>
                                    <p:animEffect transition="in" filter="fade">
                                      <p:cBhvr>
                                        <p:cTn id="55" dur="500"/>
                                        <p:tgtEl>
                                          <p:spTgt spid="8">
                                            <p:txEl>
                                              <p:pRg st="8" end="8"/>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8">
                                            <p:txEl>
                                              <p:pRg st="9" end="9"/>
                                            </p:txEl>
                                          </p:spTgt>
                                        </p:tgtEl>
                                        <p:attrNameLst>
                                          <p:attrName>style.visibility</p:attrName>
                                        </p:attrNameLst>
                                      </p:cBhvr>
                                      <p:to>
                                        <p:strVal val="visible"/>
                                      </p:to>
                                    </p:set>
                                    <p:animEffect transition="in" filter="fade">
                                      <p:cBhvr>
                                        <p:cTn id="60" dur="500"/>
                                        <p:tgtEl>
                                          <p:spTgt spid="8">
                                            <p:txEl>
                                              <p:pRg st="9" end="9"/>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8">
                                            <p:txEl>
                                              <p:pRg st="10" end="10"/>
                                            </p:txEl>
                                          </p:spTgt>
                                        </p:tgtEl>
                                        <p:attrNameLst>
                                          <p:attrName>style.visibility</p:attrName>
                                        </p:attrNameLst>
                                      </p:cBhvr>
                                      <p:to>
                                        <p:strVal val="visible"/>
                                      </p:to>
                                    </p:set>
                                    <p:animEffect transition="in" filter="fade">
                                      <p:cBhvr>
                                        <p:cTn id="65" dur="500"/>
                                        <p:tgtEl>
                                          <p:spTgt spid="8">
                                            <p:txEl>
                                              <p:pRg st="10" end="10"/>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8">
                                            <p:txEl>
                                              <p:pRg st="11" end="11"/>
                                            </p:txEl>
                                          </p:spTgt>
                                        </p:tgtEl>
                                        <p:attrNameLst>
                                          <p:attrName>style.visibility</p:attrName>
                                        </p:attrNameLst>
                                      </p:cBhvr>
                                      <p:to>
                                        <p:strVal val="visible"/>
                                      </p:to>
                                    </p:set>
                                    <p:animEffect transition="in" filter="fade">
                                      <p:cBhvr>
                                        <p:cTn id="70" dur="500"/>
                                        <p:tgtEl>
                                          <p:spTgt spid="8">
                                            <p:txEl>
                                              <p:pRg st="11" end="11"/>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8">
                                            <p:txEl>
                                              <p:pRg st="12" end="12"/>
                                            </p:txEl>
                                          </p:spTgt>
                                        </p:tgtEl>
                                        <p:attrNameLst>
                                          <p:attrName>style.visibility</p:attrName>
                                        </p:attrNameLst>
                                      </p:cBhvr>
                                      <p:to>
                                        <p:strVal val="visible"/>
                                      </p:to>
                                    </p:set>
                                    <p:animEffect transition="in" filter="fade">
                                      <p:cBhvr>
                                        <p:cTn id="75" dur="500"/>
                                        <p:tgtEl>
                                          <p:spTgt spid="8">
                                            <p:txEl>
                                              <p:pRg st="12" end="12"/>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8">
                                            <p:txEl>
                                              <p:pRg st="13" end="13"/>
                                            </p:txEl>
                                          </p:spTgt>
                                        </p:tgtEl>
                                        <p:attrNameLst>
                                          <p:attrName>style.visibility</p:attrName>
                                        </p:attrNameLst>
                                      </p:cBhvr>
                                      <p:to>
                                        <p:strVal val="visible"/>
                                      </p:to>
                                    </p:set>
                                    <p:animEffect transition="in" filter="fade">
                                      <p:cBhvr>
                                        <p:cTn id="80" dur="500"/>
                                        <p:tgtEl>
                                          <p:spTgt spid="8">
                                            <p:txEl>
                                              <p:pRg st="13" end="13"/>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8">
                                            <p:txEl>
                                              <p:pRg st="14" end="14"/>
                                            </p:txEl>
                                          </p:spTgt>
                                        </p:tgtEl>
                                        <p:attrNameLst>
                                          <p:attrName>style.visibility</p:attrName>
                                        </p:attrNameLst>
                                      </p:cBhvr>
                                      <p:to>
                                        <p:strVal val="visible"/>
                                      </p:to>
                                    </p:set>
                                    <p:animEffect transition="in" filter="fade">
                                      <p:cBhvr>
                                        <p:cTn id="85" dur="500"/>
                                        <p:tgtEl>
                                          <p:spTgt spid="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205A9-8596-41E3-8228-3A75E6A721FA}"/>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67C9592E-9DCB-23D7-F5B5-5ABCA9532ADA}"/>
              </a:ext>
            </a:extLst>
          </p:cNvPr>
          <p:cNvSpPr>
            <a:spLocks noGrp="1"/>
          </p:cNvSpPr>
          <p:nvPr>
            <p:ph type="subTitle" idx="1"/>
          </p:nvPr>
        </p:nvSpPr>
        <p:spPr>
          <a:xfrm>
            <a:off x="1023256" y="4875069"/>
            <a:ext cx="4777453" cy="876842"/>
          </a:xfrm>
        </p:spPr>
        <p:txBody>
          <a:bodyPr/>
          <a:lstStyle/>
          <a:p>
            <a:r>
              <a:rPr lang="en-US" dirty="0"/>
              <a:t>      </a:t>
            </a:r>
          </a:p>
        </p:txBody>
      </p:sp>
      <p:sp>
        <p:nvSpPr>
          <p:cNvPr id="7" name="Title 6">
            <a:extLst>
              <a:ext uri="{FF2B5EF4-FFF2-40B4-BE49-F238E27FC236}">
                <a16:creationId xmlns:a16="http://schemas.microsoft.com/office/drawing/2014/main" id="{F255BF1B-203D-C939-3CF4-81BA47C48AF4}"/>
              </a:ext>
            </a:extLst>
          </p:cNvPr>
          <p:cNvSpPr>
            <a:spLocks noGrp="1"/>
          </p:cNvSpPr>
          <p:nvPr>
            <p:ph type="ctrTitle"/>
          </p:nvPr>
        </p:nvSpPr>
        <p:spPr>
          <a:xfrm>
            <a:off x="1429215" y="4736388"/>
            <a:ext cx="9052086" cy="1028653"/>
          </a:xfrm>
        </p:spPr>
        <p:txBody>
          <a:bodyPr>
            <a:normAutofit fontScale="90000"/>
          </a:bodyPr>
          <a:lstStyle/>
          <a:p>
            <a:r>
              <a:rPr lang="en-US" dirty="0"/>
              <a:t>Members</a:t>
            </a:r>
          </a:p>
        </p:txBody>
      </p:sp>
      <p:graphicFrame>
        <p:nvGraphicFramePr>
          <p:cNvPr id="8" name="Table 7">
            <a:extLst>
              <a:ext uri="{FF2B5EF4-FFF2-40B4-BE49-F238E27FC236}">
                <a16:creationId xmlns:a16="http://schemas.microsoft.com/office/drawing/2014/main" id="{DA049505-FFD9-E55B-2D5F-95E63F6FE7B1}"/>
              </a:ext>
            </a:extLst>
          </p:cNvPr>
          <p:cNvGraphicFramePr>
            <a:graphicFrameLocks noGrp="1"/>
          </p:cNvGraphicFramePr>
          <p:nvPr>
            <p:extLst>
              <p:ext uri="{D42A27DB-BD31-4B8C-83A1-F6EECF244321}">
                <p14:modId xmlns:p14="http://schemas.microsoft.com/office/powerpoint/2010/main" val="1446142574"/>
              </p:ext>
            </p:extLst>
          </p:nvPr>
        </p:nvGraphicFramePr>
        <p:xfrm>
          <a:off x="1431073" y="6577396"/>
          <a:ext cx="10520458" cy="3200400"/>
        </p:xfrm>
        <a:graphic>
          <a:graphicData uri="http://schemas.openxmlformats.org/drawingml/2006/table">
            <a:tbl>
              <a:tblPr firstRow="1" bandRow="1">
                <a:tableStyleId>{69012ECD-51FC-41F1-AA8D-1B2483CD663E}</a:tableStyleId>
              </a:tblPr>
              <a:tblGrid>
                <a:gridCol w="5260229">
                  <a:extLst>
                    <a:ext uri="{9D8B030D-6E8A-4147-A177-3AD203B41FA5}">
                      <a16:colId xmlns:a16="http://schemas.microsoft.com/office/drawing/2014/main" val="4276312485"/>
                    </a:ext>
                  </a:extLst>
                </a:gridCol>
                <a:gridCol w="5260229">
                  <a:extLst>
                    <a:ext uri="{9D8B030D-6E8A-4147-A177-3AD203B41FA5}">
                      <a16:colId xmlns:a16="http://schemas.microsoft.com/office/drawing/2014/main" val="2259741482"/>
                    </a:ext>
                  </a:extLst>
                </a:gridCol>
              </a:tblGrid>
              <a:tr h="370840">
                <a:tc>
                  <a:txBody>
                    <a:bodyPr/>
                    <a:lstStyle/>
                    <a:p>
                      <a:r>
                        <a:rPr lang="en-US" dirty="0"/>
                        <a:t>Name</a:t>
                      </a:r>
                    </a:p>
                  </a:txBody>
                  <a:tcPr/>
                </a:tc>
                <a:tc>
                  <a:txBody>
                    <a:bodyPr/>
                    <a:lstStyle/>
                    <a:p>
                      <a:r>
                        <a:rPr lang="en-US" dirty="0"/>
                        <a:t>ID</a:t>
                      </a:r>
                    </a:p>
                  </a:txBody>
                  <a:tcPr/>
                </a:tc>
                <a:extLst>
                  <a:ext uri="{0D108BD9-81ED-4DB2-BD59-A6C34878D82A}">
                    <a16:rowId xmlns:a16="http://schemas.microsoft.com/office/drawing/2014/main" val="857658320"/>
                  </a:ext>
                </a:extLst>
              </a:tr>
              <a:tr h="370840">
                <a:tc>
                  <a:txBody>
                    <a:bodyPr/>
                    <a:lstStyle/>
                    <a:p>
                      <a:r>
                        <a:rPr lang="en-US" dirty="0"/>
                        <a:t>Aya Mamdouh</a:t>
                      </a:r>
                    </a:p>
                  </a:txBody>
                  <a:tcPr/>
                </a:tc>
                <a:tc>
                  <a:txBody>
                    <a:bodyPr/>
                    <a:lstStyle/>
                    <a:p>
                      <a:r>
                        <a:rPr lang="en-US" dirty="0"/>
                        <a:t>22101087</a:t>
                      </a:r>
                    </a:p>
                  </a:txBody>
                  <a:tcPr/>
                </a:tc>
                <a:extLst>
                  <a:ext uri="{0D108BD9-81ED-4DB2-BD59-A6C34878D82A}">
                    <a16:rowId xmlns:a16="http://schemas.microsoft.com/office/drawing/2014/main" val="532319761"/>
                  </a:ext>
                </a:extLst>
              </a:tr>
              <a:tr h="370840">
                <a:tc>
                  <a:txBody>
                    <a:bodyPr/>
                    <a:lstStyle/>
                    <a:p>
                      <a:r>
                        <a:rPr lang="en-US" dirty="0"/>
                        <a:t>Rokia Islam </a:t>
                      </a:r>
                    </a:p>
                  </a:txBody>
                  <a:tcPr/>
                </a:tc>
                <a:tc>
                  <a:txBody>
                    <a:bodyPr/>
                    <a:lstStyle/>
                    <a:p>
                      <a:r>
                        <a:rPr lang="en-US" dirty="0"/>
                        <a:t>22101084</a:t>
                      </a:r>
                    </a:p>
                  </a:txBody>
                  <a:tcPr/>
                </a:tc>
                <a:extLst>
                  <a:ext uri="{0D108BD9-81ED-4DB2-BD59-A6C34878D82A}">
                    <a16:rowId xmlns:a16="http://schemas.microsoft.com/office/drawing/2014/main" val="3835236771"/>
                  </a:ext>
                </a:extLst>
              </a:tr>
              <a:tr h="370840">
                <a:tc>
                  <a:txBody>
                    <a:bodyPr/>
                    <a:lstStyle/>
                    <a:p>
                      <a:r>
                        <a:rPr lang="en-US" dirty="0"/>
                        <a:t>Rodina Mohamed </a:t>
                      </a:r>
                    </a:p>
                  </a:txBody>
                  <a:tcPr/>
                </a:tc>
                <a:tc>
                  <a:txBody>
                    <a:bodyPr/>
                    <a:lstStyle/>
                    <a:p>
                      <a:r>
                        <a:rPr lang="en-US" dirty="0"/>
                        <a:t>22101313</a:t>
                      </a:r>
                    </a:p>
                  </a:txBody>
                  <a:tcPr/>
                </a:tc>
                <a:extLst>
                  <a:ext uri="{0D108BD9-81ED-4DB2-BD59-A6C34878D82A}">
                    <a16:rowId xmlns:a16="http://schemas.microsoft.com/office/drawing/2014/main" val="1641015101"/>
                  </a:ext>
                </a:extLst>
              </a:tr>
              <a:tr h="370840">
                <a:tc>
                  <a:txBody>
                    <a:bodyPr/>
                    <a:lstStyle/>
                    <a:p>
                      <a:r>
                        <a:rPr lang="en-US" dirty="0"/>
                        <a:t>Negma Abdulrahman</a:t>
                      </a:r>
                    </a:p>
                  </a:txBody>
                  <a:tcPr/>
                </a:tc>
                <a:tc>
                  <a:txBody>
                    <a:bodyPr/>
                    <a:lstStyle/>
                    <a:p>
                      <a:r>
                        <a:rPr lang="en-US"/>
                        <a:t>22101242</a:t>
                      </a:r>
                    </a:p>
                  </a:txBody>
                  <a:tcPr/>
                </a:tc>
                <a:extLst>
                  <a:ext uri="{0D108BD9-81ED-4DB2-BD59-A6C34878D82A}">
                    <a16:rowId xmlns:a16="http://schemas.microsoft.com/office/drawing/2014/main" val="3926418833"/>
                  </a:ext>
                </a:extLst>
              </a:tr>
            </a:tbl>
          </a:graphicData>
        </a:graphic>
      </p:graphicFrame>
    </p:spTree>
    <p:extLst>
      <p:ext uri="{BB962C8B-B14F-4D97-AF65-F5344CB8AC3E}">
        <p14:creationId xmlns:p14="http://schemas.microsoft.com/office/powerpoint/2010/main" val="3690790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57696-3342-8CF7-C897-57CDCA0B8E64}"/>
              </a:ext>
            </a:extLst>
          </p:cNvPr>
          <p:cNvSpPr>
            <a:spLocks noGrp="1"/>
          </p:cNvSpPr>
          <p:nvPr>
            <p:ph type="title"/>
          </p:nvPr>
        </p:nvSpPr>
        <p:spPr/>
        <p:txBody>
          <a:bodyPr/>
          <a:lstStyle/>
          <a:p>
            <a:r>
              <a:rPr lang="en-US" b="0" dirty="0"/>
              <a:t>Training &amp; Validation Performance:</a:t>
            </a:r>
            <a:endParaRPr lang="en-US" dirty="0"/>
          </a:p>
        </p:txBody>
      </p:sp>
      <p:sp>
        <p:nvSpPr>
          <p:cNvPr id="3" name="Content Placeholder 2">
            <a:extLst>
              <a:ext uri="{FF2B5EF4-FFF2-40B4-BE49-F238E27FC236}">
                <a16:creationId xmlns:a16="http://schemas.microsoft.com/office/drawing/2014/main" id="{64923B8A-21AF-AFCC-F5F6-696CE285EDDD}"/>
              </a:ext>
            </a:extLst>
          </p:cNvPr>
          <p:cNvSpPr>
            <a:spLocks noGrp="1"/>
          </p:cNvSpPr>
          <p:nvPr>
            <p:ph idx="1"/>
          </p:nvPr>
        </p:nvSpPr>
        <p:spPr/>
        <p:txBody>
          <a:bodyPr vert="horz" lIns="91440" tIns="45720" rIns="91440" bIns="45720" rtlCol="0" anchor="t">
            <a:normAutofit/>
          </a:bodyPr>
          <a:lstStyle/>
          <a:p>
            <a:r>
              <a:rPr lang="en-US" sz="6400" dirty="0"/>
              <a:t>Training accuracy improved steadily from ~80% to 93.9% over 10 epochs</a:t>
            </a:r>
          </a:p>
          <a:p>
            <a:r>
              <a:rPr lang="en-US" sz="6400" dirty="0"/>
              <a:t>Validation accuracy increased consistently, reaching 88.87%</a:t>
            </a:r>
          </a:p>
          <a:p>
            <a:r>
              <a:rPr lang="en-US" sz="6400" dirty="0"/>
              <a:t>Training and validation losses decreased smoothly → indicates stable learning and good convergence</a:t>
            </a:r>
          </a:p>
          <a:p>
            <a:r>
              <a:rPr lang="en-US" sz="6400" dirty="0"/>
              <a:t>Small gap between training and validation accuracy (~5%)</a:t>
            </a:r>
            <a:br>
              <a:rPr lang="en-US" sz="6400" dirty="0"/>
            </a:br>
            <a:r>
              <a:rPr lang="en-US" sz="6400" dirty="0"/>
              <a:t> → controlled overfitting due to data augmentation and dropout</a:t>
            </a:r>
          </a:p>
          <a:p>
            <a:pPr marL="0" indent="0">
              <a:buNone/>
            </a:pPr>
            <a:endParaRPr lang="en-US" sz="6400" dirty="0"/>
          </a:p>
        </p:txBody>
      </p:sp>
    </p:spTree>
    <p:extLst>
      <p:ext uri="{BB962C8B-B14F-4D97-AF65-F5344CB8AC3E}">
        <p14:creationId xmlns:p14="http://schemas.microsoft.com/office/powerpoint/2010/main" val="3884271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5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C183D-28D0-2371-2350-383D15703A17}"/>
              </a:ext>
            </a:extLst>
          </p:cNvPr>
          <p:cNvSpPr>
            <a:spLocks noGrp="1"/>
          </p:cNvSpPr>
          <p:nvPr>
            <p:ph type="title"/>
          </p:nvPr>
        </p:nvSpPr>
        <p:spPr/>
        <p:txBody>
          <a:bodyPr>
            <a:normAutofit/>
          </a:bodyPr>
          <a:lstStyle/>
          <a:p>
            <a:r>
              <a:rPr lang="en-US" b="0" dirty="0"/>
              <a:t>Generalization &amp; Final Results:</a:t>
            </a:r>
          </a:p>
        </p:txBody>
      </p:sp>
      <p:sp>
        <p:nvSpPr>
          <p:cNvPr id="3" name="Content Placeholder 2">
            <a:extLst>
              <a:ext uri="{FF2B5EF4-FFF2-40B4-BE49-F238E27FC236}">
                <a16:creationId xmlns:a16="http://schemas.microsoft.com/office/drawing/2014/main" id="{3050AA64-D705-453B-CA9A-3872D6B2743E}"/>
              </a:ext>
            </a:extLst>
          </p:cNvPr>
          <p:cNvSpPr>
            <a:spLocks noGrp="1"/>
          </p:cNvSpPr>
          <p:nvPr>
            <p:ph idx="1"/>
          </p:nvPr>
        </p:nvSpPr>
        <p:spPr/>
        <p:txBody>
          <a:bodyPr vert="horz" lIns="91440" tIns="45720" rIns="91440" bIns="45720" rtlCol="0" anchor="t">
            <a:normAutofit/>
          </a:bodyPr>
          <a:lstStyle/>
          <a:p>
            <a:r>
              <a:rPr lang="en-US" sz="6500" b="1" dirty="0"/>
              <a:t>Test Accuracy: 90.77%</a:t>
            </a:r>
            <a:endParaRPr lang="en-US" sz="6500" dirty="0"/>
          </a:p>
          <a:p>
            <a:r>
              <a:rPr lang="en-US" sz="6500" dirty="0"/>
              <a:t>Test performance is higher than validation accuracy → demonstrates </a:t>
            </a:r>
            <a:r>
              <a:rPr lang="en-US" sz="6500" b="1" dirty="0"/>
              <a:t>strong generalization</a:t>
            </a:r>
            <a:endParaRPr lang="en-US" sz="6500" dirty="0"/>
          </a:p>
          <a:p>
            <a:r>
              <a:rPr lang="en-US" sz="6500" dirty="0"/>
              <a:t>Model learned discriminative features without memorizing data</a:t>
            </a:r>
          </a:p>
          <a:p>
            <a:r>
              <a:rPr lang="en-US" sz="6500" dirty="0"/>
              <a:t>Transfer learning significantly reduced training time and improved accuracy</a:t>
            </a:r>
          </a:p>
          <a:p>
            <a:endParaRPr lang="en-US" sz="6500" dirty="0"/>
          </a:p>
          <a:p>
            <a:pPr marL="0" indent="0">
              <a:buNone/>
            </a:pPr>
            <a:endParaRPr lang="en-US" sz="6500" dirty="0"/>
          </a:p>
        </p:txBody>
      </p:sp>
    </p:spTree>
    <p:extLst>
      <p:ext uri="{BB962C8B-B14F-4D97-AF65-F5344CB8AC3E}">
        <p14:creationId xmlns:p14="http://schemas.microsoft.com/office/powerpoint/2010/main" val="281029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5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56CBC4-DD3A-4FE2-F915-D0CA90E4CA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C69D09-8306-8544-4C10-7E3527E0C250}"/>
              </a:ext>
            </a:extLst>
          </p:cNvPr>
          <p:cNvSpPr>
            <a:spLocks noGrp="1"/>
          </p:cNvSpPr>
          <p:nvPr>
            <p:ph type="title"/>
          </p:nvPr>
        </p:nvSpPr>
        <p:spPr>
          <a:xfrm>
            <a:off x="9967502" y="6215012"/>
            <a:ext cx="4793537" cy="1471037"/>
          </a:xfrm>
        </p:spPr>
        <p:txBody>
          <a:bodyPr vert="horz" lIns="91440" tIns="45720" rIns="91440" bIns="45720" rtlCol="0" anchor="ctr">
            <a:noAutofit/>
          </a:bodyPr>
          <a:lstStyle/>
          <a:p>
            <a:r>
              <a:rPr lang="en-US" dirty="0"/>
              <a:t>CNN Model</a:t>
            </a:r>
          </a:p>
          <a:p>
            <a:endParaRPr lang="en-US" dirty="0"/>
          </a:p>
          <a:p>
            <a:endParaRPr lang="en-US" dirty="0"/>
          </a:p>
        </p:txBody>
      </p:sp>
    </p:spTree>
    <p:extLst>
      <p:ext uri="{BB962C8B-B14F-4D97-AF65-F5344CB8AC3E}">
        <p14:creationId xmlns:p14="http://schemas.microsoft.com/office/powerpoint/2010/main" val="3625681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E387A12-5EFB-D832-AE84-E82D88BDE6C5}"/>
            </a:ext>
          </a:extLst>
        </p:cNvPr>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E13EB0A-6409-CCF2-6DC2-6B297268D037}"/>
              </a:ext>
            </a:extLst>
          </p:cNvPr>
          <p:cNvSpPr>
            <a:spLocks noGrp="1"/>
          </p:cNvSpPr>
          <p:nvPr>
            <p:ph idx="1"/>
          </p:nvPr>
        </p:nvSpPr>
        <p:spPr>
          <a:xfrm>
            <a:off x="701441" y="2127658"/>
            <a:ext cx="14202189" cy="10703357"/>
          </a:xfrm>
        </p:spPr>
        <p:txBody>
          <a:bodyPr anchor="t">
            <a:normAutofit fontScale="32500" lnSpcReduction="20000"/>
          </a:bodyPr>
          <a:lstStyle/>
          <a:p>
            <a:pPr>
              <a:buNone/>
            </a:pPr>
            <a:r>
              <a:rPr lang="en-US" sz="9600" dirty="0"/>
              <a:t>Conv2D (32 filters, 3×3, </a:t>
            </a:r>
            <a:r>
              <a:rPr lang="en-US" sz="9600" dirty="0" err="1"/>
              <a:t>ReLU</a:t>
            </a:r>
            <a:r>
              <a:rPr lang="en-US" sz="9600" dirty="0"/>
              <a:t>)</a:t>
            </a:r>
            <a:endParaRPr lang="en-US" sz="9600"/>
          </a:p>
          <a:p>
            <a:pPr marL="0" indent="0">
              <a:buNone/>
            </a:pPr>
            <a:r>
              <a:rPr lang="en-US" sz="6200" dirty="0">
                <a:solidFill>
                  <a:schemeClr val="tx1">
                    <a:alpha val="80000"/>
                  </a:schemeClr>
                </a:solidFill>
              </a:rPr>
              <a:t>Learns </a:t>
            </a:r>
            <a:r>
              <a:rPr lang="en-US" sz="6200" b="1" dirty="0">
                <a:solidFill>
                  <a:schemeClr val="tx1">
                    <a:alpha val="80000"/>
                  </a:schemeClr>
                </a:solidFill>
              </a:rPr>
              <a:t>basic low-level features (edges, corners, simple textures)</a:t>
            </a:r>
            <a:endParaRPr lang="en-US" sz="6200">
              <a:solidFill>
                <a:schemeClr val="tx1">
                  <a:alpha val="80000"/>
                </a:schemeClr>
              </a:solidFill>
            </a:endParaRPr>
          </a:p>
          <a:p>
            <a:pPr>
              <a:buNone/>
            </a:pPr>
            <a:r>
              <a:rPr lang="en-US" sz="9600" dirty="0"/>
              <a:t>MaxPooling2D (2×2)</a:t>
            </a:r>
            <a:endParaRPr lang="en-US" sz="9600"/>
          </a:p>
          <a:p>
            <a:pPr marL="0" indent="0">
              <a:buNone/>
            </a:pPr>
            <a:r>
              <a:rPr lang="en-US" sz="6200" dirty="0">
                <a:solidFill>
                  <a:schemeClr val="tx1">
                    <a:alpha val="80000"/>
                  </a:schemeClr>
                </a:solidFill>
              </a:rPr>
              <a:t>Reduces spatial size and computation</a:t>
            </a:r>
            <a:endParaRPr lang="en-US" sz="6200">
              <a:solidFill>
                <a:schemeClr val="tx1">
                  <a:alpha val="80000"/>
                </a:schemeClr>
              </a:solidFill>
            </a:endParaRPr>
          </a:p>
          <a:p>
            <a:pPr>
              <a:buNone/>
            </a:pPr>
            <a:r>
              <a:rPr lang="en-US" sz="9600" dirty="0"/>
              <a:t>Conv2D (64 filters, 3×3, </a:t>
            </a:r>
            <a:r>
              <a:rPr lang="en-US" sz="9600" dirty="0" err="1"/>
              <a:t>ReLU</a:t>
            </a:r>
            <a:r>
              <a:rPr lang="en-US" sz="9600" dirty="0"/>
              <a:t>)</a:t>
            </a:r>
            <a:endParaRPr lang="en-US" sz="9600"/>
          </a:p>
          <a:p>
            <a:pPr marL="0" indent="0">
              <a:buNone/>
            </a:pPr>
            <a:r>
              <a:rPr lang="en-US" sz="6200" dirty="0">
                <a:solidFill>
                  <a:schemeClr val="tx1">
                    <a:alpha val="80000"/>
                  </a:schemeClr>
                </a:solidFill>
              </a:rPr>
              <a:t>Learns </a:t>
            </a:r>
            <a:r>
              <a:rPr lang="en-US" sz="6200" b="1" dirty="0">
                <a:solidFill>
                  <a:schemeClr val="tx1">
                    <a:alpha val="80000"/>
                  </a:schemeClr>
                </a:solidFill>
              </a:rPr>
              <a:t>more complex patterns</a:t>
            </a:r>
            <a:endParaRPr lang="en-US" sz="6200">
              <a:solidFill>
                <a:schemeClr val="tx1">
                  <a:alpha val="80000"/>
                </a:schemeClr>
              </a:solidFill>
            </a:endParaRPr>
          </a:p>
          <a:p>
            <a:pPr>
              <a:buNone/>
            </a:pPr>
            <a:r>
              <a:rPr lang="en-US" sz="9600" dirty="0"/>
              <a:t>MaxPooling2D (2×2)</a:t>
            </a:r>
          </a:p>
          <a:p>
            <a:pPr marL="0" indent="0">
              <a:buNone/>
            </a:pPr>
            <a:r>
              <a:rPr lang="en-US" sz="6200" dirty="0">
                <a:solidFill>
                  <a:schemeClr val="tx1">
                    <a:alpha val="80000"/>
                  </a:schemeClr>
                </a:solidFill>
              </a:rPr>
              <a:t>Further reduces spatial dimensions</a:t>
            </a:r>
            <a:endParaRPr lang="en-US" sz="6200">
              <a:solidFill>
                <a:schemeClr val="tx1">
                  <a:alpha val="80000"/>
                </a:schemeClr>
              </a:solidFill>
            </a:endParaRPr>
          </a:p>
          <a:p>
            <a:pPr>
              <a:buNone/>
            </a:pPr>
            <a:r>
              <a:rPr lang="en-US" sz="9600" dirty="0"/>
              <a:t>Conv2D (128 filters, 3×3, </a:t>
            </a:r>
            <a:r>
              <a:rPr lang="en-US" sz="9600" dirty="0" err="1"/>
              <a:t>ReLU</a:t>
            </a:r>
            <a:r>
              <a:rPr lang="en-US" sz="9600" dirty="0"/>
              <a:t>)</a:t>
            </a:r>
            <a:endParaRPr lang="en-US" sz="9600"/>
          </a:p>
          <a:p>
            <a:pPr marL="0" indent="0">
              <a:buNone/>
            </a:pPr>
            <a:r>
              <a:rPr lang="en-US" sz="6200" dirty="0">
                <a:solidFill>
                  <a:schemeClr val="tx1">
                    <a:alpha val="80000"/>
                  </a:schemeClr>
                </a:solidFill>
              </a:rPr>
              <a:t>Extracts </a:t>
            </a:r>
            <a:r>
              <a:rPr lang="en-US" sz="6200" b="1" dirty="0">
                <a:solidFill>
                  <a:schemeClr val="tx1">
                    <a:alpha val="80000"/>
                  </a:schemeClr>
                </a:solidFill>
              </a:rPr>
              <a:t>high-level visual features</a:t>
            </a:r>
            <a:endParaRPr lang="en-US" sz="6200">
              <a:solidFill>
                <a:schemeClr val="tx1">
                  <a:alpha val="80000"/>
                </a:schemeClr>
              </a:solidFill>
            </a:endParaRPr>
          </a:p>
          <a:p>
            <a:pPr>
              <a:buNone/>
            </a:pPr>
            <a:r>
              <a:rPr lang="en-US" sz="9600" dirty="0"/>
              <a:t>MaxPooling2D (2×2)</a:t>
            </a:r>
            <a:endParaRPr lang="en-US" sz="9600"/>
          </a:p>
          <a:p>
            <a:pPr marL="0" indent="0">
              <a:buNone/>
            </a:pPr>
            <a:r>
              <a:rPr lang="en-US" sz="6200" dirty="0">
                <a:solidFill>
                  <a:schemeClr val="tx1">
                    <a:alpha val="80000"/>
                  </a:schemeClr>
                </a:solidFill>
              </a:rPr>
              <a:t>Final spatial reduction</a:t>
            </a:r>
            <a:endParaRPr lang="en-US" sz="6200">
              <a:solidFill>
                <a:schemeClr val="tx1">
                  <a:alpha val="80000"/>
                </a:schemeClr>
              </a:solidFill>
            </a:endParaRPr>
          </a:p>
          <a:p>
            <a:pPr>
              <a:buNone/>
            </a:pPr>
            <a:r>
              <a:rPr lang="en-US" sz="9600" dirty="0"/>
              <a:t>Flatten</a:t>
            </a:r>
            <a:endParaRPr lang="en-US" sz="9600"/>
          </a:p>
          <a:p>
            <a:pPr>
              <a:buNone/>
            </a:pPr>
            <a:r>
              <a:rPr lang="en-US" sz="6200" dirty="0">
                <a:solidFill>
                  <a:schemeClr val="tx1">
                    <a:alpha val="80000"/>
                  </a:schemeClr>
                </a:solidFill>
              </a:rPr>
              <a:t>Converts 3D feature maps into a </a:t>
            </a:r>
            <a:r>
              <a:rPr lang="en-US" sz="6200" b="1" dirty="0">
                <a:solidFill>
                  <a:schemeClr val="tx1">
                    <a:alpha val="80000"/>
                  </a:schemeClr>
                </a:solidFill>
              </a:rPr>
              <a:t>1D vector</a:t>
            </a:r>
            <a:endParaRPr lang="en-US" sz="6200">
              <a:solidFill>
                <a:schemeClr val="tx1">
                  <a:alpha val="80000"/>
                </a:schemeClr>
              </a:solidFill>
            </a:endParaRPr>
          </a:p>
          <a:p>
            <a:pPr>
              <a:buNone/>
            </a:pPr>
            <a:r>
              <a:rPr lang="en-US" sz="9600" dirty="0"/>
              <a:t>Dense (128, </a:t>
            </a:r>
            <a:r>
              <a:rPr lang="en-US" sz="9600" dirty="0" err="1"/>
              <a:t>ReLU</a:t>
            </a:r>
            <a:r>
              <a:rPr lang="en-US" sz="9600" dirty="0"/>
              <a:t>)</a:t>
            </a:r>
            <a:endParaRPr lang="en-US" sz="9600"/>
          </a:p>
          <a:p>
            <a:pPr marL="0" indent="0">
              <a:buNone/>
            </a:pPr>
            <a:r>
              <a:rPr lang="en-US" sz="6200" dirty="0">
                <a:solidFill>
                  <a:schemeClr val="tx1">
                    <a:alpha val="80000"/>
                  </a:schemeClr>
                </a:solidFill>
              </a:rPr>
              <a:t>Introduces non-linearity</a:t>
            </a:r>
            <a:endParaRPr lang="en-US" sz="6200">
              <a:solidFill>
                <a:schemeClr val="tx1">
                  <a:alpha val="80000"/>
                </a:schemeClr>
              </a:solidFill>
            </a:endParaRPr>
          </a:p>
          <a:p>
            <a:pPr>
              <a:buNone/>
            </a:pPr>
            <a:r>
              <a:rPr lang="en-US" sz="9600" dirty="0"/>
              <a:t>Dropout (0.5)</a:t>
            </a:r>
            <a:endParaRPr lang="en-US" sz="9600"/>
          </a:p>
          <a:p>
            <a:pPr marL="0" indent="0">
              <a:buNone/>
            </a:pPr>
            <a:r>
              <a:rPr lang="en-US" sz="6200" dirty="0">
                <a:solidFill>
                  <a:schemeClr val="tx1">
                    <a:alpha val="80000"/>
                  </a:schemeClr>
                </a:solidFill>
              </a:rPr>
              <a:t>Reduces overfitting</a:t>
            </a:r>
            <a:endParaRPr lang="en-US" sz="6200">
              <a:solidFill>
                <a:schemeClr val="tx1">
                  <a:alpha val="80000"/>
                </a:schemeClr>
              </a:solidFill>
            </a:endParaRPr>
          </a:p>
          <a:p>
            <a:pPr>
              <a:buNone/>
            </a:pPr>
            <a:r>
              <a:rPr lang="en-US" sz="9600" dirty="0"/>
              <a:t>Dense (4, </a:t>
            </a:r>
            <a:r>
              <a:rPr lang="en-US" sz="9600" dirty="0" err="1"/>
              <a:t>Softmax</a:t>
            </a:r>
            <a:r>
              <a:rPr lang="en-US" sz="9600" dirty="0"/>
              <a:t>)</a:t>
            </a:r>
            <a:endParaRPr lang="en-US" sz="9600"/>
          </a:p>
          <a:p>
            <a:pPr marL="0" indent="0">
              <a:buNone/>
            </a:pPr>
            <a:r>
              <a:rPr lang="en-US" sz="6200" dirty="0">
                <a:solidFill>
                  <a:schemeClr val="tx1">
                    <a:alpha val="80000"/>
                  </a:schemeClr>
                </a:solidFill>
              </a:rPr>
              <a:t>Outputs probabilities for </a:t>
            </a:r>
            <a:r>
              <a:rPr lang="en-US" sz="6200" b="1" dirty="0">
                <a:solidFill>
                  <a:schemeClr val="tx1">
                    <a:alpha val="80000"/>
                  </a:schemeClr>
                </a:solidFill>
              </a:rPr>
              <a:t>4 classes</a:t>
            </a:r>
          </a:p>
          <a:p>
            <a:pPr marL="0" indent="0">
              <a:buNone/>
            </a:pPr>
            <a:endParaRPr lang="en-US" sz="6200" dirty="0">
              <a:solidFill>
                <a:srgbClr val="000000">
                  <a:alpha val="80000"/>
                </a:srgbClr>
              </a:solidFill>
            </a:endParaRPr>
          </a:p>
        </p:txBody>
      </p:sp>
      <p:pic>
        <p:nvPicPr>
          <p:cNvPr id="3" name="Picture 2" descr="A diagram of a computer&#10;&#10;AI-generated content may be incorrect.">
            <a:extLst>
              <a:ext uri="{FF2B5EF4-FFF2-40B4-BE49-F238E27FC236}">
                <a16:creationId xmlns:a16="http://schemas.microsoft.com/office/drawing/2014/main" id="{1F1B4B5F-09D2-4A02-BE49-7A6419D0C67B}"/>
              </a:ext>
            </a:extLst>
          </p:cNvPr>
          <p:cNvPicPr>
            <a:picLocks noChangeAspect="1"/>
          </p:cNvPicPr>
          <p:nvPr/>
        </p:nvPicPr>
        <p:blipFill>
          <a:blip r:embed="rId2"/>
          <a:stretch>
            <a:fillRect/>
          </a:stretch>
        </p:blipFill>
        <p:spPr>
          <a:xfrm>
            <a:off x="15628581" y="1963271"/>
            <a:ext cx="5921466" cy="10696982"/>
          </a:xfrm>
          <a:prstGeom prst="rect">
            <a:avLst/>
          </a:prstGeom>
        </p:spPr>
      </p:pic>
    </p:spTree>
    <p:extLst>
      <p:ext uri="{BB962C8B-B14F-4D97-AF65-F5344CB8AC3E}">
        <p14:creationId xmlns:p14="http://schemas.microsoft.com/office/powerpoint/2010/main" val="23473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fade">
                                      <p:cBhvr>
                                        <p:cTn id="15" dur="500"/>
                                        <p:tgtEl>
                                          <p:spTgt spid="8">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xEl>
                                              <p:pRg st="1" end="1"/>
                                            </p:txEl>
                                          </p:spTgt>
                                        </p:tgtEl>
                                        <p:attrNameLst>
                                          <p:attrName>style.visibility</p:attrName>
                                        </p:attrNameLst>
                                      </p:cBhvr>
                                      <p:to>
                                        <p:strVal val="visible"/>
                                      </p:to>
                                    </p:set>
                                    <p:animEffect transition="in" filter="fade">
                                      <p:cBhvr>
                                        <p:cTn id="20" dur="500"/>
                                        <p:tgtEl>
                                          <p:spTgt spid="8">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animEffect transition="in" filter="fade">
                                      <p:cBhvr>
                                        <p:cTn id="25" dur="500"/>
                                        <p:tgtEl>
                                          <p:spTgt spid="8">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8">
                                            <p:txEl>
                                              <p:pRg st="3" end="3"/>
                                            </p:txEl>
                                          </p:spTgt>
                                        </p:tgtEl>
                                        <p:attrNameLst>
                                          <p:attrName>style.visibility</p:attrName>
                                        </p:attrNameLst>
                                      </p:cBhvr>
                                      <p:to>
                                        <p:strVal val="visible"/>
                                      </p:to>
                                    </p:set>
                                    <p:animEffect transition="in" filter="fade">
                                      <p:cBhvr>
                                        <p:cTn id="30" dur="500"/>
                                        <p:tgtEl>
                                          <p:spTgt spid="8">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xEl>
                                              <p:pRg st="4" end="4"/>
                                            </p:txEl>
                                          </p:spTgt>
                                        </p:tgtEl>
                                        <p:attrNameLst>
                                          <p:attrName>style.visibility</p:attrName>
                                        </p:attrNameLst>
                                      </p:cBhvr>
                                      <p:to>
                                        <p:strVal val="visible"/>
                                      </p:to>
                                    </p:set>
                                    <p:animEffect transition="in" filter="fade">
                                      <p:cBhvr>
                                        <p:cTn id="35" dur="500"/>
                                        <p:tgtEl>
                                          <p:spTgt spid="8">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8">
                                            <p:txEl>
                                              <p:pRg st="5" end="5"/>
                                            </p:txEl>
                                          </p:spTgt>
                                        </p:tgtEl>
                                        <p:attrNameLst>
                                          <p:attrName>style.visibility</p:attrName>
                                        </p:attrNameLst>
                                      </p:cBhvr>
                                      <p:to>
                                        <p:strVal val="visible"/>
                                      </p:to>
                                    </p:set>
                                    <p:animEffect transition="in" filter="fade">
                                      <p:cBhvr>
                                        <p:cTn id="40" dur="500"/>
                                        <p:tgtEl>
                                          <p:spTgt spid="8">
                                            <p:txEl>
                                              <p:pRg st="5" end="5"/>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8">
                                            <p:txEl>
                                              <p:pRg st="6" end="6"/>
                                            </p:txEl>
                                          </p:spTgt>
                                        </p:tgtEl>
                                        <p:attrNameLst>
                                          <p:attrName>style.visibility</p:attrName>
                                        </p:attrNameLst>
                                      </p:cBhvr>
                                      <p:to>
                                        <p:strVal val="visible"/>
                                      </p:to>
                                    </p:set>
                                    <p:animEffect transition="in" filter="fade">
                                      <p:cBhvr>
                                        <p:cTn id="45" dur="500"/>
                                        <p:tgtEl>
                                          <p:spTgt spid="8">
                                            <p:txEl>
                                              <p:pRg st="6" end="6"/>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8">
                                            <p:txEl>
                                              <p:pRg st="7" end="7"/>
                                            </p:txEl>
                                          </p:spTgt>
                                        </p:tgtEl>
                                        <p:attrNameLst>
                                          <p:attrName>style.visibility</p:attrName>
                                        </p:attrNameLst>
                                      </p:cBhvr>
                                      <p:to>
                                        <p:strVal val="visible"/>
                                      </p:to>
                                    </p:set>
                                    <p:animEffect transition="in" filter="fade">
                                      <p:cBhvr>
                                        <p:cTn id="50" dur="500"/>
                                        <p:tgtEl>
                                          <p:spTgt spid="8">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8">
                                            <p:txEl>
                                              <p:pRg st="8" end="8"/>
                                            </p:txEl>
                                          </p:spTgt>
                                        </p:tgtEl>
                                        <p:attrNameLst>
                                          <p:attrName>style.visibility</p:attrName>
                                        </p:attrNameLst>
                                      </p:cBhvr>
                                      <p:to>
                                        <p:strVal val="visible"/>
                                      </p:to>
                                    </p:set>
                                    <p:animEffect transition="in" filter="fade">
                                      <p:cBhvr>
                                        <p:cTn id="55" dur="500"/>
                                        <p:tgtEl>
                                          <p:spTgt spid="8">
                                            <p:txEl>
                                              <p:pRg st="8" end="8"/>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8">
                                            <p:txEl>
                                              <p:pRg st="9" end="9"/>
                                            </p:txEl>
                                          </p:spTgt>
                                        </p:tgtEl>
                                        <p:attrNameLst>
                                          <p:attrName>style.visibility</p:attrName>
                                        </p:attrNameLst>
                                      </p:cBhvr>
                                      <p:to>
                                        <p:strVal val="visible"/>
                                      </p:to>
                                    </p:set>
                                    <p:animEffect transition="in" filter="fade">
                                      <p:cBhvr>
                                        <p:cTn id="60" dur="500"/>
                                        <p:tgtEl>
                                          <p:spTgt spid="8">
                                            <p:txEl>
                                              <p:pRg st="9" end="9"/>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8">
                                            <p:txEl>
                                              <p:pRg st="10" end="10"/>
                                            </p:txEl>
                                          </p:spTgt>
                                        </p:tgtEl>
                                        <p:attrNameLst>
                                          <p:attrName>style.visibility</p:attrName>
                                        </p:attrNameLst>
                                      </p:cBhvr>
                                      <p:to>
                                        <p:strVal val="visible"/>
                                      </p:to>
                                    </p:set>
                                    <p:animEffect transition="in" filter="fade">
                                      <p:cBhvr>
                                        <p:cTn id="65" dur="500"/>
                                        <p:tgtEl>
                                          <p:spTgt spid="8">
                                            <p:txEl>
                                              <p:pRg st="10" end="10"/>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8">
                                            <p:txEl>
                                              <p:pRg st="11" end="11"/>
                                            </p:txEl>
                                          </p:spTgt>
                                        </p:tgtEl>
                                        <p:attrNameLst>
                                          <p:attrName>style.visibility</p:attrName>
                                        </p:attrNameLst>
                                      </p:cBhvr>
                                      <p:to>
                                        <p:strVal val="visible"/>
                                      </p:to>
                                    </p:set>
                                    <p:animEffect transition="in" filter="fade">
                                      <p:cBhvr>
                                        <p:cTn id="70" dur="500"/>
                                        <p:tgtEl>
                                          <p:spTgt spid="8">
                                            <p:txEl>
                                              <p:pRg st="11" end="11"/>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8">
                                            <p:txEl>
                                              <p:pRg st="12" end="12"/>
                                            </p:txEl>
                                          </p:spTgt>
                                        </p:tgtEl>
                                        <p:attrNameLst>
                                          <p:attrName>style.visibility</p:attrName>
                                        </p:attrNameLst>
                                      </p:cBhvr>
                                      <p:to>
                                        <p:strVal val="visible"/>
                                      </p:to>
                                    </p:set>
                                    <p:animEffect transition="in" filter="fade">
                                      <p:cBhvr>
                                        <p:cTn id="75" dur="500"/>
                                        <p:tgtEl>
                                          <p:spTgt spid="8">
                                            <p:txEl>
                                              <p:pRg st="12" end="12"/>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8">
                                            <p:txEl>
                                              <p:pRg st="13" end="13"/>
                                            </p:txEl>
                                          </p:spTgt>
                                        </p:tgtEl>
                                        <p:attrNameLst>
                                          <p:attrName>style.visibility</p:attrName>
                                        </p:attrNameLst>
                                      </p:cBhvr>
                                      <p:to>
                                        <p:strVal val="visible"/>
                                      </p:to>
                                    </p:set>
                                    <p:animEffect transition="in" filter="fade">
                                      <p:cBhvr>
                                        <p:cTn id="80" dur="500"/>
                                        <p:tgtEl>
                                          <p:spTgt spid="8">
                                            <p:txEl>
                                              <p:pRg st="13" end="13"/>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8">
                                            <p:txEl>
                                              <p:pRg st="14" end="14"/>
                                            </p:txEl>
                                          </p:spTgt>
                                        </p:tgtEl>
                                        <p:attrNameLst>
                                          <p:attrName>style.visibility</p:attrName>
                                        </p:attrNameLst>
                                      </p:cBhvr>
                                      <p:to>
                                        <p:strVal val="visible"/>
                                      </p:to>
                                    </p:set>
                                    <p:animEffect transition="in" filter="fade">
                                      <p:cBhvr>
                                        <p:cTn id="85" dur="500"/>
                                        <p:tgtEl>
                                          <p:spTgt spid="8">
                                            <p:txEl>
                                              <p:pRg st="14" end="14"/>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8">
                                            <p:txEl>
                                              <p:pRg st="15" end="15"/>
                                            </p:txEl>
                                          </p:spTgt>
                                        </p:tgtEl>
                                        <p:attrNameLst>
                                          <p:attrName>style.visibility</p:attrName>
                                        </p:attrNameLst>
                                      </p:cBhvr>
                                      <p:to>
                                        <p:strVal val="visible"/>
                                      </p:to>
                                    </p:set>
                                    <p:animEffect transition="in" filter="fade">
                                      <p:cBhvr>
                                        <p:cTn id="90" dur="500"/>
                                        <p:tgtEl>
                                          <p:spTgt spid="8">
                                            <p:txEl>
                                              <p:pRg st="15" end="15"/>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8">
                                            <p:txEl>
                                              <p:pRg st="16" end="16"/>
                                            </p:txEl>
                                          </p:spTgt>
                                        </p:tgtEl>
                                        <p:attrNameLst>
                                          <p:attrName>style.visibility</p:attrName>
                                        </p:attrNameLst>
                                      </p:cBhvr>
                                      <p:to>
                                        <p:strVal val="visible"/>
                                      </p:to>
                                    </p:set>
                                    <p:animEffect transition="in" filter="fade">
                                      <p:cBhvr>
                                        <p:cTn id="95" dur="500"/>
                                        <p:tgtEl>
                                          <p:spTgt spid="8">
                                            <p:txEl>
                                              <p:pRg st="16" end="16"/>
                                            </p:txEl>
                                          </p:spTgt>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8">
                                            <p:txEl>
                                              <p:pRg st="17" end="17"/>
                                            </p:txEl>
                                          </p:spTgt>
                                        </p:tgtEl>
                                        <p:attrNameLst>
                                          <p:attrName>style.visibility</p:attrName>
                                        </p:attrNameLst>
                                      </p:cBhvr>
                                      <p:to>
                                        <p:strVal val="visible"/>
                                      </p:to>
                                    </p:set>
                                    <p:animEffect transition="in" filter="fade">
                                      <p:cBhvr>
                                        <p:cTn id="100" dur="500"/>
                                        <p:tgtEl>
                                          <p:spTgt spid="8">
                                            <p:txEl>
                                              <p:pRg st="17" end="17"/>
                                            </p:txEl>
                                          </p:spTgt>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grpId="0" nodeType="clickEffect">
                                  <p:stCondLst>
                                    <p:cond delay="0"/>
                                  </p:stCondLst>
                                  <p:childTnLst>
                                    <p:set>
                                      <p:cBhvr>
                                        <p:cTn id="104" dur="1" fill="hold">
                                          <p:stCondLst>
                                            <p:cond delay="0"/>
                                          </p:stCondLst>
                                        </p:cTn>
                                        <p:tgtEl>
                                          <p:spTgt spid="8">
                                            <p:txEl>
                                              <p:pRg st="18" end="18"/>
                                            </p:txEl>
                                          </p:spTgt>
                                        </p:tgtEl>
                                        <p:attrNameLst>
                                          <p:attrName>style.visibility</p:attrName>
                                        </p:attrNameLst>
                                      </p:cBhvr>
                                      <p:to>
                                        <p:strVal val="visible"/>
                                      </p:to>
                                    </p:set>
                                    <p:animEffect transition="in" filter="fade">
                                      <p:cBhvr>
                                        <p:cTn id="105" dur="500"/>
                                        <p:tgtEl>
                                          <p:spTgt spid="8">
                                            <p:txEl>
                                              <p:pRg st="18" end="18"/>
                                            </p:txEl>
                                          </p:spTgt>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8">
                                            <p:txEl>
                                              <p:pRg st="19" end="19"/>
                                            </p:txEl>
                                          </p:spTgt>
                                        </p:tgtEl>
                                        <p:attrNameLst>
                                          <p:attrName>style.visibility</p:attrName>
                                        </p:attrNameLst>
                                      </p:cBhvr>
                                      <p:to>
                                        <p:strVal val="visible"/>
                                      </p:to>
                                    </p:set>
                                    <p:animEffect transition="in" filter="fade">
                                      <p:cBhvr>
                                        <p:cTn id="110" dur="500"/>
                                        <p:tgtEl>
                                          <p:spTgt spid="8">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72572-7EE4-A9AC-3817-E9BDC653A2DC}"/>
              </a:ext>
            </a:extLst>
          </p:cNvPr>
          <p:cNvSpPr>
            <a:spLocks noGrp="1"/>
          </p:cNvSpPr>
          <p:nvPr>
            <p:ph type="title"/>
          </p:nvPr>
        </p:nvSpPr>
        <p:spPr/>
        <p:txBody>
          <a:bodyPr/>
          <a:lstStyle/>
          <a:p>
            <a:r>
              <a:rPr lang="en-US" b="0" dirty="0"/>
              <a:t>Training vs Validation Behavior:</a:t>
            </a:r>
            <a:endParaRPr lang="en-US" dirty="0"/>
          </a:p>
        </p:txBody>
      </p:sp>
      <p:sp>
        <p:nvSpPr>
          <p:cNvPr id="3" name="Content Placeholder 2">
            <a:extLst>
              <a:ext uri="{FF2B5EF4-FFF2-40B4-BE49-F238E27FC236}">
                <a16:creationId xmlns:a16="http://schemas.microsoft.com/office/drawing/2014/main" id="{CA3657CC-21D2-F360-3E80-8D5F2ACFEAD9}"/>
              </a:ext>
            </a:extLst>
          </p:cNvPr>
          <p:cNvSpPr>
            <a:spLocks noGrp="1"/>
          </p:cNvSpPr>
          <p:nvPr>
            <p:ph idx="1"/>
          </p:nvPr>
        </p:nvSpPr>
        <p:spPr/>
        <p:txBody>
          <a:bodyPr vert="horz" lIns="91440" tIns="45720" rIns="91440" bIns="45720" rtlCol="0" anchor="t">
            <a:normAutofit/>
          </a:bodyPr>
          <a:lstStyle/>
          <a:p>
            <a:r>
              <a:rPr lang="en-US" sz="6500" dirty="0"/>
              <a:t>Training accuracy improved steadily from </a:t>
            </a:r>
            <a:r>
              <a:rPr lang="en-US" sz="6500" b="1" dirty="0"/>
              <a:t>~60% to ~82%</a:t>
            </a:r>
            <a:endParaRPr lang="en-US" sz="6500" dirty="0"/>
          </a:p>
          <a:p>
            <a:r>
              <a:rPr lang="en-US" sz="6500" dirty="0"/>
              <a:t>Training loss decreased consistently → model </a:t>
            </a:r>
            <a:r>
              <a:rPr lang="en-US" sz="6500" b="1" dirty="0"/>
              <a:t>successfully fit the training data</a:t>
            </a:r>
            <a:endParaRPr lang="en-US" sz="6500" dirty="0"/>
          </a:p>
          <a:p>
            <a:r>
              <a:rPr lang="en-US" sz="6500" dirty="0"/>
              <a:t>Validation accuracy remained very low (</a:t>
            </a:r>
            <a:r>
              <a:rPr lang="en-US" sz="6500" b="1" dirty="0"/>
              <a:t>~25–36%</a:t>
            </a:r>
            <a:r>
              <a:rPr lang="en-US" sz="6500" dirty="0"/>
              <a:t>)</a:t>
            </a:r>
          </a:p>
          <a:p>
            <a:r>
              <a:rPr lang="en-US" sz="6500" dirty="0"/>
              <a:t>Validation loss increased sharply (up to </a:t>
            </a:r>
            <a:r>
              <a:rPr lang="en-US" sz="6500" b="1" dirty="0"/>
              <a:t>8.53</a:t>
            </a:r>
            <a:r>
              <a:rPr lang="en-US" sz="6500" dirty="0"/>
              <a:t>)</a:t>
            </a:r>
          </a:p>
          <a:p>
            <a:endParaRPr lang="en-US" sz="6500" dirty="0"/>
          </a:p>
        </p:txBody>
      </p:sp>
    </p:spTree>
    <p:extLst>
      <p:ext uri="{BB962C8B-B14F-4D97-AF65-F5344CB8AC3E}">
        <p14:creationId xmlns:p14="http://schemas.microsoft.com/office/powerpoint/2010/main" val="534799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5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8D405-53CB-C2BF-6726-CBB448A38C0E}"/>
              </a:ext>
            </a:extLst>
          </p:cNvPr>
          <p:cNvSpPr>
            <a:spLocks noGrp="1"/>
          </p:cNvSpPr>
          <p:nvPr>
            <p:ph type="title"/>
          </p:nvPr>
        </p:nvSpPr>
        <p:spPr/>
        <p:txBody>
          <a:bodyPr>
            <a:normAutofit/>
          </a:bodyPr>
          <a:lstStyle/>
          <a:p>
            <a:r>
              <a:rPr lang="en-US" b="0" dirty="0"/>
              <a:t>Generalization Failure &amp; Final Results:</a:t>
            </a:r>
          </a:p>
        </p:txBody>
      </p:sp>
      <p:sp>
        <p:nvSpPr>
          <p:cNvPr id="3" name="Content Placeholder 2">
            <a:extLst>
              <a:ext uri="{FF2B5EF4-FFF2-40B4-BE49-F238E27FC236}">
                <a16:creationId xmlns:a16="http://schemas.microsoft.com/office/drawing/2014/main" id="{69EC342D-E248-12C4-B8EA-C17542D659A2}"/>
              </a:ext>
            </a:extLst>
          </p:cNvPr>
          <p:cNvSpPr>
            <a:spLocks noGrp="1"/>
          </p:cNvSpPr>
          <p:nvPr>
            <p:ph idx="1"/>
          </p:nvPr>
        </p:nvSpPr>
        <p:spPr/>
        <p:txBody>
          <a:bodyPr vert="horz" lIns="91440" tIns="45720" rIns="91440" bIns="45720" rtlCol="0" anchor="t">
            <a:normAutofit/>
          </a:bodyPr>
          <a:lstStyle/>
          <a:p>
            <a:r>
              <a:rPr lang="en-US" sz="6500" b="1" dirty="0"/>
              <a:t>Final Training Accuracy:</a:t>
            </a:r>
            <a:r>
              <a:rPr lang="en-US" sz="6500" dirty="0"/>
              <a:t> 81.9%</a:t>
            </a:r>
          </a:p>
          <a:p>
            <a:r>
              <a:rPr lang="en-US" sz="6500" b="1" dirty="0"/>
              <a:t>Final Validation Accuracy:</a:t>
            </a:r>
            <a:r>
              <a:rPr lang="en-US" sz="6500" dirty="0"/>
              <a:t> 33.6%</a:t>
            </a:r>
          </a:p>
          <a:p>
            <a:r>
              <a:rPr lang="en-US" sz="6500" b="1" dirty="0"/>
              <a:t>Test Accuracy:</a:t>
            </a:r>
            <a:r>
              <a:rPr lang="en-US" sz="6500" dirty="0"/>
              <a:t> 40.66% (very low)</a:t>
            </a:r>
          </a:p>
          <a:p>
            <a:r>
              <a:rPr lang="en-US" sz="6500" dirty="0"/>
              <a:t>Large gap between training and validation/test performance</a:t>
            </a:r>
          </a:p>
          <a:p>
            <a:pPr marL="0" indent="0">
              <a:buNone/>
            </a:pPr>
            <a:endParaRPr lang="en-US" sz="6500" dirty="0"/>
          </a:p>
        </p:txBody>
      </p:sp>
    </p:spTree>
    <p:extLst>
      <p:ext uri="{BB962C8B-B14F-4D97-AF65-F5344CB8AC3E}">
        <p14:creationId xmlns:p14="http://schemas.microsoft.com/office/powerpoint/2010/main" val="3681902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5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FA75-8462-8C2E-5F9D-8E9F20CE367D}"/>
              </a:ext>
            </a:extLst>
          </p:cNvPr>
          <p:cNvSpPr>
            <a:spLocks noGrp="1"/>
          </p:cNvSpPr>
          <p:nvPr>
            <p:ph type="title"/>
          </p:nvPr>
        </p:nvSpPr>
        <p:spPr>
          <a:xfrm>
            <a:off x="9225514" y="3111717"/>
            <a:ext cx="4378713" cy="1332763"/>
          </a:xfrm>
        </p:spPr>
        <p:txBody>
          <a:bodyPr/>
          <a:lstStyle/>
          <a:p>
            <a:r>
              <a:rPr lang="en-US" dirty="0"/>
              <a:t>Thank You </a:t>
            </a:r>
          </a:p>
        </p:txBody>
      </p:sp>
      <p:sp>
        <p:nvSpPr>
          <p:cNvPr id="3" name="Content Placeholder 2">
            <a:extLst>
              <a:ext uri="{FF2B5EF4-FFF2-40B4-BE49-F238E27FC236}">
                <a16:creationId xmlns:a16="http://schemas.microsoft.com/office/drawing/2014/main" id="{CAB5647F-70B6-A882-36F7-932F89207171}"/>
              </a:ext>
            </a:extLst>
          </p:cNvPr>
          <p:cNvSpPr>
            <a:spLocks noGrp="1"/>
          </p:cNvSpPr>
          <p:nvPr>
            <p:ph idx="1"/>
          </p:nvPr>
        </p:nvSpPr>
        <p:spPr>
          <a:xfrm>
            <a:off x="7305153" y="5118405"/>
            <a:ext cx="8281640" cy="4112091"/>
          </a:xfrm>
        </p:spPr>
        <p:txBody>
          <a:bodyPr vert="horz" lIns="91440" tIns="45720" rIns="91440" bIns="45720" rtlCol="0" anchor="t">
            <a:normAutofit/>
          </a:bodyPr>
          <a:lstStyle/>
          <a:p>
            <a:pPr marL="0" indent="0">
              <a:buNone/>
            </a:pPr>
            <a:r>
              <a:rPr lang="en-US" dirty="0">
                <a:latin typeface="Calibri Light"/>
                <a:ea typeface="Calibri Light"/>
                <a:cs typeface="Calibri Light"/>
                <a:hlinkClick r:id="rId2"/>
              </a:rPr>
              <a:t>aya.elhabashy.2023@aiu.edu.eg</a:t>
            </a:r>
            <a:endParaRPr lang="en-US" dirty="0">
              <a:latin typeface="Calibri Light"/>
              <a:ea typeface="Calibri Light"/>
              <a:cs typeface="Calibri Light"/>
            </a:endParaRPr>
          </a:p>
          <a:p>
            <a:pPr marL="0" indent="0">
              <a:buNone/>
            </a:pPr>
            <a:r>
              <a:rPr lang="en-US" dirty="0">
                <a:latin typeface="Calibri Light"/>
                <a:ea typeface="Calibri Light"/>
                <a:cs typeface="Arial"/>
                <a:hlinkClick r:id="rId3"/>
              </a:rPr>
              <a:t>rodina.hassan.2023@aiu.edu.eg</a:t>
            </a:r>
            <a:endParaRPr lang="en-US">
              <a:latin typeface="Calibri Light"/>
              <a:ea typeface="Calibri Light"/>
              <a:cs typeface="Arial"/>
            </a:endParaRPr>
          </a:p>
          <a:p>
            <a:pPr marL="0" indent="0">
              <a:buNone/>
            </a:pPr>
            <a:r>
              <a:rPr lang="en-US" dirty="0">
                <a:latin typeface="Calibri Light"/>
                <a:ea typeface="Calibri Light"/>
                <a:cs typeface="Arial"/>
                <a:hlinkClick r:id="rId4"/>
              </a:rPr>
              <a:t>rokia.hussien.2023@aiu.edu.eg</a:t>
            </a:r>
            <a:endParaRPr lang="en-US">
              <a:latin typeface="Calibri Light"/>
              <a:ea typeface="Calibri Light"/>
              <a:cs typeface="Arial"/>
            </a:endParaRPr>
          </a:p>
          <a:p>
            <a:pPr marL="0" indent="0">
              <a:buNone/>
            </a:pPr>
            <a:r>
              <a:rPr lang="en-US" dirty="0">
                <a:latin typeface="Calibri Light"/>
                <a:ea typeface="Calibri Light"/>
                <a:cs typeface="Arial"/>
                <a:hlinkClick r:id="rId5"/>
              </a:rPr>
              <a:t>negma.fahmy.2023@aiu.edu.eg</a:t>
            </a:r>
            <a:endParaRPr lang="en-US">
              <a:latin typeface="Calibri Light"/>
              <a:ea typeface="Calibri Light"/>
              <a:cs typeface="Arial"/>
            </a:endParaRPr>
          </a:p>
          <a:p>
            <a:endParaRPr lang="en-US" dirty="0">
              <a:latin typeface="Arial"/>
              <a:cs typeface="Arial"/>
            </a:endParaRPr>
          </a:p>
          <a:p>
            <a:endParaRPr lang="en-US" dirty="0">
              <a:latin typeface="Arial"/>
              <a:cs typeface="Arial"/>
            </a:endParaRPr>
          </a:p>
        </p:txBody>
      </p:sp>
    </p:spTree>
    <p:extLst>
      <p:ext uri="{BB962C8B-B14F-4D97-AF65-F5344CB8AC3E}">
        <p14:creationId xmlns:p14="http://schemas.microsoft.com/office/powerpoint/2010/main" val="646705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B418B-4D97-DA38-CB0E-D29E4BFA199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0D118EE-962E-7DA1-4422-2FD70289BB0E}"/>
              </a:ext>
            </a:extLst>
          </p:cNvPr>
          <p:cNvSpPr>
            <a:spLocks noGrp="1"/>
          </p:cNvSpPr>
          <p:nvPr>
            <p:ph idx="1"/>
          </p:nvPr>
        </p:nvSpPr>
        <p:spPr/>
        <p:txBody>
          <a:bodyPr vert="horz" lIns="91440" tIns="45720" rIns="91440" bIns="45720" rtlCol="0" anchor="t">
            <a:normAutofit/>
          </a:bodyPr>
          <a:lstStyle/>
          <a:p>
            <a:pPr marL="914400" indent="-914400">
              <a:buAutoNum type="arabicPeriod"/>
            </a:pPr>
            <a:r>
              <a:rPr lang="en-US" dirty="0"/>
              <a:t>Introduction &amp; Problem</a:t>
            </a:r>
          </a:p>
          <a:p>
            <a:pPr marL="914400" indent="-914400">
              <a:buAutoNum type="arabicPeriod"/>
            </a:pPr>
            <a:r>
              <a:rPr lang="en-US" dirty="0"/>
              <a:t> Dataset &amp; Preprocessing phase</a:t>
            </a:r>
          </a:p>
          <a:p>
            <a:pPr marL="1828800" lvl="1" indent="-914400">
              <a:buFont typeface="Courier New" panose="020B0604020202020204" pitchFamily="34" charset="0"/>
              <a:buChar char="o"/>
            </a:pPr>
            <a:r>
              <a:rPr lang="en-US" sz="4800" dirty="0"/>
              <a:t>Dataset</a:t>
            </a:r>
            <a:endParaRPr lang="en-US" dirty="0"/>
          </a:p>
          <a:p>
            <a:pPr marL="1828800" lvl="1" indent="-914400">
              <a:buFont typeface="Courier New" panose="020B0604020202020204" pitchFamily="34" charset="0"/>
              <a:buChar char="o"/>
            </a:pPr>
            <a:r>
              <a:rPr lang="en-US" sz="4800" dirty="0"/>
              <a:t>Data preprocessing</a:t>
            </a:r>
          </a:p>
          <a:p>
            <a:pPr marL="914400" lvl="1" indent="0">
              <a:buNone/>
            </a:pPr>
            <a:endParaRPr lang="en-US" sz="4800" dirty="0"/>
          </a:p>
          <a:p>
            <a:pPr marL="914400" indent="-914400">
              <a:buAutoNum type="arabicPeriod"/>
            </a:pPr>
            <a:r>
              <a:rPr lang="en-US" dirty="0"/>
              <a:t>Model Evaluation</a:t>
            </a:r>
          </a:p>
          <a:p>
            <a:pPr marL="1828800" lvl="1" indent="-914400">
              <a:buFont typeface="Courier New" panose="020B0604020202020204" pitchFamily="34" charset="0"/>
              <a:buChar char="o"/>
            </a:pPr>
            <a:r>
              <a:rPr lang="en-US" sz="4800" dirty="0"/>
              <a:t>Models</a:t>
            </a:r>
            <a:endParaRPr lang="en-US" dirty="0"/>
          </a:p>
          <a:p>
            <a:pPr marL="1828800" lvl="1" indent="-914400">
              <a:buFont typeface="Courier New" panose="020B0604020202020204" pitchFamily="34" charset="0"/>
              <a:buChar char="o"/>
            </a:pPr>
            <a:r>
              <a:rPr lang="en-US" sz="4800" dirty="0"/>
              <a:t>Models Results and Analysis</a:t>
            </a:r>
          </a:p>
          <a:p>
            <a:pPr marL="1828800" lvl="1" indent="-914400">
              <a:buFont typeface="Courier New" panose="020B0604020202020204" pitchFamily="34" charset="0"/>
              <a:buChar char="o"/>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50087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500"/>
                                        <p:tgtEl>
                                          <p:spTgt spid="3">
                                            <p:txEl>
                                              <p:pRg st="1" end="1"/>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500"/>
                                        <p:tgtEl>
                                          <p:spTgt spid="3">
                                            <p:txEl>
                                              <p:pRg st="5" end="5"/>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CB563-CDAC-262E-610D-2C17C123DEB5}"/>
              </a:ext>
            </a:extLst>
          </p:cNvPr>
          <p:cNvSpPr>
            <a:spLocks noGrp="1"/>
          </p:cNvSpPr>
          <p:nvPr>
            <p:ph type="title"/>
          </p:nvPr>
        </p:nvSpPr>
        <p:spPr>
          <a:xfrm>
            <a:off x="7153894" y="5182032"/>
            <a:ext cx="21031200" cy="1407104"/>
          </a:xfrm>
        </p:spPr>
        <p:txBody>
          <a:bodyPr>
            <a:normAutofit/>
          </a:bodyPr>
          <a:lstStyle/>
          <a:p>
            <a:r>
              <a:rPr lang="en-US" sz="8000" dirty="0"/>
              <a:t>Introduction &amp; Problem</a:t>
            </a:r>
          </a:p>
        </p:txBody>
      </p:sp>
    </p:spTree>
    <p:extLst>
      <p:ext uri="{BB962C8B-B14F-4D97-AF65-F5344CB8AC3E}">
        <p14:creationId xmlns:p14="http://schemas.microsoft.com/office/powerpoint/2010/main" val="2389513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B2A05-7AF8-C3FD-C3A8-18A849D9A05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D098B254-13B1-9852-542E-4C50D8F88F6F}"/>
              </a:ext>
            </a:extLst>
          </p:cNvPr>
          <p:cNvSpPr>
            <a:spLocks noGrp="1"/>
          </p:cNvSpPr>
          <p:nvPr>
            <p:ph idx="1"/>
          </p:nvPr>
        </p:nvSpPr>
        <p:spPr>
          <a:xfrm>
            <a:off x="1676400" y="3651250"/>
            <a:ext cx="9131474" cy="5195389"/>
          </a:xfrm>
        </p:spPr>
        <p:txBody>
          <a:bodyPr vert="horz" lIns="91440" tIns="45720" rIns="91440" bIns="45720" rtlCol="0" anchor="t">
            <a:noAutofit/>
          </a:bodyPr>
          <a:lstStyle/>
          <a:p>
            <a:pPr marL="0" indent="0">
              <a:buNone/>
            </a:pPr>
            <a:r>
              <a:rPr lang="en-US" sz="4000" dirty="0"/>
              <a:t>Brain tumors represent a serious and potentially life-threatening medical condition that requires early and accurate diagnosis for effective treatment planning. Magnetic Resonance Imaging (MRI) is one of the most widely used imaging modalities for brain tumor diagnosis due to its high soft-tissue contrast and non-invasive nature. </a:t>
            </a:r>
          </a:p>
        </p:txBody>
      </p:sp>
      <p:pic>
        <p:nvPicPr>
          <p:cNvPr id="5" name="Picture 4" descr="A blue brain with red and blue light&#10;&#10;AI-generated content may be incorrect.">
            <a:extLst>
              <a:ext uri="{FF2B5EF4-FFF2-40B4-BE49-F238E27FC236}">
                <a16:creationId xmlns:a16="http://schemas.microsoft.com/office/drawing/2014/main" id="{D40BF8A7-0B5E-1657-374D-DE3F02F5EA86}"/>
              </a:ext>
            </a:extLst>
          </p:cNvPr>
          <p:cNvPicPr>
            <a:picLocks noChangeAspect="1"/>
          </p:cNvPicPr>
          <p:nvPr/>
        </p:nvPicPr>
        <p:blipFill>
          <a:blip r:embed="rId2"/>
          <a:stretch>
            <a:fillRect/>
          </a:stretch>
        </p:blipFill>
        <p:spPr>
          <a:xfrm>
            <a:off x="12128647" y="2756849"/>
            <a:ext cx="11369456" cy="7552411"/>
          </a:xfrm>
          <a:prstGeom prst="rect">
            <a:avLst/>
          </a:prstGeom>
        </p:spPr>
      </p:pic>
    </p:spTree>
    <p:extLst>
      <p:ext uri="{BB962C8B-B14F-4D97-AF65-F5344CB8AC3E}">
        <p14:creationId xmlns:p14="http://schemas.microsoft.com/office/powerpoint/2010/main" val="2102772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additive="base">
                                        <p:cTn id="1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243A0-14E2-E42C-0167-077DA71AA6AF}"/>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6C1D03EE-827B-5B52-B1F8-60DE6641855E}"/>
              </a:ext>
            </a:extLst>
          </p:cNvPr>
          <p:cNvSpPr>
            <a:spLocks noGrp="1"/>
          </p:cNvSpPr>
          <p:nvPr>
            <p:ph idx="1"/>
          </p:nvPr>
        </p:nvSpPr>
        <p:spPr/>
        <p:txBody>
          <a:bodyPr vert="horz" lIns="91440" tIns="45720" rIns="91440" bIns="45720" rtlCol="0" anchor="t">
            <a:normAutofit/>
          </a:bodyPr>
          <a:lstStyle/>
          <a:p>
            <a:pPr marL="0" indent="0">
              <a:buNone/>
            </a:pPr>
            <a:r>
              <a:rPr lang="en-US" sz="4000" dirty="0"/>
              <a:t>Manual analysis of brain MRI scans by radiologists is time-consuming, subjective, and prone to inter-observer variability, especially when distinguishing between visually similar tumor types. Additionally, variations in tumor shape, size, and image quality make automated classification challenging. The problem addressed in this work is the development of an accurate and robust deep learning-based system capable of classifying brain MRI images into four classes—glioma, meningioma, pituitary tumor, and no tumor—while handling data variability and minimizing misclassification errors.</a:t>
            </a:r>
          </a:p>
        </p:txBody>
      </p:sp>
      <p:pic>
        <p:nvPicPr>
          <p:cNvPr id="4" name="Picture 3" descr="A close-up of a brain scan&#10;&#10;AI-generated content may be incorrect.">
            <a:extLst>
              <a:ext uri="{FF2B5EF4-FFF2-40B4-BE49-F238E27FC236}">
                <a16:creationId xmlns:a16="http://schemas.microsoft.com/office/drawing/2014/main" id="{1BC244B2-D44D-3C4C-E58D-4FAB388889CB}"/>
              </a:ext>
            </a:extLst>
          </p:cNvPr>
          <p:cNvPicPr>
            <a:picLocks noChangeAspect="1"/>
          </p:cNvPicPr>
          <p:nvPr/>
        </p:nvPicPr>
        <p:blipFill>
          <a:blip r:embed="rId2"/>
          <a:srcRect r="-3937" b="-457"/>
          <a:stretch>
            <a:fillRect/>
          </a:stretch>
        </p:blipFill>
        <p:spPr>
          <a:xfrm>
            <a:off x="4015989" y="8481407"/>
            <a:ext cx="17304914" cy="3832917"/>
          </a:xfrm>
          <a:prstGeom prst="rect">
            <a:avLst/>
          </a:prstGeom>
        </p:spPr>
      </p:pic>
    </p:spTree>
    <p:extLst>
      <p:ext uri="{BB962C8B-B14F-4D97-AF65-F5344CB8AC3E}">
        <p14:creationId xmlns:p14="http://schemas.microsoft.com/office/powerpoint/2010/main" val="2793649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DAB75-92EE-AD83-FCA9-77AB4E2311AE}"/>
              </a:ext>
            </a:extLst>
          </p:cNvPr>
          <p:cNvSpPr>
            <a:spLocks noGrp="1"/>
          </p:cNvSpPr>
          <p:nvPr>
            <p:ph type="title"/>
          </p:nvPr>
        </p:nvSpPr>
        <p:spPr>
          <a:xfrm>
            <a:off x="5741665" y="5673719"/>
            <a:ext cx="21031200" cy="1407104"/>
          </a:xfrm>
        </p:spPr>
        <p:txBody>
          <a:bodyPr>
            <a:normAutofit/>
          </a:bodyPr>
          <a:lstStyle/>
          <a:p>
            <a:r>
              <a:rPr lang="en-US" sz="8000" dirty="0"/>
              <a:t>Dataset &amp; Preprocessing phase</a:t>
            </a:r>
          </a:p>
        </p:txBody>
      </p:sp>
    </p:spTree>
    <p:extLst>
      <p:ext uri="{BB962C8B-B14F-4D97-AF65-F5344CB8AC3E}">
        <p14:creationId xmlns:p14="http://schemas.microsoft.com/office/powerpoint/2010/main" val="295469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59282-D006-BBA8-A646-216860BA0B17}"/>
              </a:ext>
            </a:extLst>
          </p:cNvPr>
          <p:cNvSpPr>
            <a:spLocks noGrp="1"/>
          </p:cNvSpPr>
          <p:nvPr>
            <p:ph type="title"/>
          </p:nvPr>
        </p:nvSpPr>
        <p:spPr>
          <a:xfrm>
            <a:off x="10226633" y="394791"/>
            <a:ext cx="21031200" cy="1407104"/>
          </a:xfrm>
        </p:spPr>
        <p:txBody>
          <a:bodyPr>
            <a:normAutofit/>
          </a:bodyPr>
          <a:lstStyle/>
          <a:p>
            <a:r>
              <a:rPr lang="en-US" sz="7200" dirty="0"/>
              <a:t>Dataset</a:t>
            </a:r>
          </a:p>
        </p:txBody>
      </p:sp>
      <p:sp>
        <p:nvSpPr>
          <p:cNvPr id="3" name="Content Placeholder 2">
            <a:extLst>
              <a:ext uri="{FF2B5EF4-FFF2-40B4-BE49-F238E27FC236}">
                <a16:creationId xmlns:a16="http://schemas.microsoft.com/office/drawing/2014/main" id="{396AF81F-790A-5043-4D7C-5A0A49FFB52A}"/>
              </a:ext>
            </a:extLst>
          </p:cNvPr>
          <p:cNvSpPr>
            <a:spLocks noGrp="1"/>
          </p:cNvSpPr>
          <p:nvPr>
            <p:ph idx="1"/>
          </p:nvPr>
        </p:nvSpPr>
        <p:spPr>
          <a:xfrm>
            <a:off x="1075212" y="2417440"/>
            <a:ext cx="10833847" cy="10674910"/>
          </a:xfrm>
        </p:spPr>
        <p:txBody>
          <a:bodyPr vert="horz" lIns="91440" tIns="45720" rIns="91440" bIns="45720" rtlCol="0" anchor="t">
            <a:normAutofit/>
          </a:bodyPr>
          <a:lstStyle/>
          <a:p>
            <a:pPr marL="0" indent="0">
              <a:buNone/>
            </a:pPr>
            <a:r>
              <a:rPr lang="en-US" sz="5400" b="1" dirty="0"/>
              <a:t>Brain Tumor MRI Dataset</a:t>
            </a:r>
            <a:endParaRPr lang="en-US" sz="5400" dirty="0"/>
          </a:p>
          <a:p>
            <a:pPr marL="0" indent="0">
              <a:buNone/>
            </a:pPr>
            <a:r>
              <a:rPr lang="en-US" b="1" u="sng" dirty="0"/>
              <a:t>Source</a:t>
            </a:r>
            <a:endParaRPr lang="en-US" u="sng"/>
          </a:p>
          <a:p>
            <a:pPr lvl="1">
              <a:buFont typeface="Courier New" panose="020B0604020202020204" pitchFamily="34" charset="0"/>
              <a:buChar char="o"/>
            </a:pPr>
            <a:r>
              <a:rPr lang="en-US" sz="3200" dirty="0"/>
              <a:t>Kaggle: </a:t>
            </a:r>
            <a:r>
              <a:rPr lang="en-US" sz="3200" i="1" dirty="0"/>
              <a:t>Brain Tumor MRI Dataset</a:t>
            </a:r>
            <a:endParaRPr lang="en-US" sz="3200" dirty="0"/>
          </a:p>
          <a:p>
            <a:pPr lvl="1">
              <a:buFont typeface="Courier New" panose="020B0604020202020204" pitchFamily="34" charset="0"/>
              <a:buChar char="o"/>
            </a:pPr>
            <a:r>
              <a:rPr lang="en-US" sz="3200" dirty="0"/>
              <a:t>Combined from </a:t>
            </a:r>
            <a:r>
              <a:rPr lang="en-US" sz="3200" b="1" err="1"/>
              <a:t>Figshare</a:t>
            </a:r>
            <a:r>
              <a:rPr lang="en-US" sz="3200" dirty="0"/>
              <a:t>, </a:t>
            </a:r>
            <a:r>
              <a:rPr lang="en-US" sz="3200" b="1" dirty="0"/>
              <a:t>SARTAJ</a:t>
            </a:r>
            <a:r>
              <a:rPr lang="en-US" sz="3200" dirty="0"/>
              <a:t>, and </a:t>
            </a:r>
            <a:r>
              <a:rPr lang="en-US" sz="3200" b="1" dirty="0"/>
              <a:t>Br35H</a:t>
            </a:r>
            <a:endParaRPr lang="en-US" sz="3200" dirty="0"/>
          </a:p>
          <a:p>
            <a:pPr marL="0" indent="0">
              <a:buNone/>
            </a:pPr>
            <a:r>
              <a:rPr lang="en-US" b="1" u="sng" dirty="0"/>
              <a:t>Data Type</a:t>
            </a:r>
            <a:endParaRPr lang="en-US" u="sng"/>
          </a:p>
          <a:p>
            <a:pPr lvl="1">
              <a:buFont typeface="Courier New" panose="020B0604020202020204" pitchFamily="34" charset="0"/>
              <a:buChar char="o"/>
            </a:pPr>
            <a:r>
              <a:rPr lang="en-US" sz="3200" dirty="0"/>
              <a:t>MRI brain images (2D)</a:t>
            </a:r>
          </a:p>
          <a:p>
            <a:pPr marL="0" indent="0">
              <a:buNone/>
            </a:pPr>
            <a:r>
              <a:rPr lang="en-US" b="1" u="sng" dirty="0"/>
              <a:t>Classes (Multiclass – 4)</a:t>
            </a:r>
            <a:endParaRPr lang="en-US" u="sng"/>
          </a:p>
          <a:p>
            <a:pPr lvl="1">
              <a:buFont typeface="Courier New" panose="020B0604020202020204" pitchFamily="34" charset="0"/>
              <a:buChar char="o"/>
            </a:pPr>
            <a:r>
              <a:rPr lang="en-US" sz="3200" dirty="0"/>
              <a:t>🧠 Glioma</a:t>
            </a:r>
          </a:p>
          <a:p>
            <a:pPr lvl="1">
              <a:buFont typeface="Courier New" panose="020B0604020202020204" pitchFamily="34" charset="0"/>
              <a:buChar char="o"/>
            </a:pPr>
            <a:r>
              <a:rPr lang="en-US" sz="3200" dirty="0"/>
              <a:t>🧠 Meningioma</a:t>
            </a:r>
          </a:p>
          <a:p>
            <a:pPr lvl="1">
              <a:buFont typeface="Courier New" panose="020B0604020202020204" pitchFamily="34" charset="0"/>
              <a:buChar char="o"/>
            </a:pPr>
            <a:r>
              <a:rPr lang="en-US" sz="3200" dirty="0"/>
              <a:t>🧠 Pituitary tumor</a:t>
            </a:r>
          </a:p>
          <a:p>
            <a:pPr lvl="1">
              <a:buFont typeface="Courier New" panose="020B0604020202020204" pitchFamily="34" charset="0"/>
              <a:buChar char="o"/>
            </a:pPr>
            <a:r>
              <a:rPr lang="en-US" sz="3200" dirty="0"/>
              <a:t>✅ No Tumor</a:t>
            </a:r>
          </a:p>
          <a:p>
            <a:pPr marL="0" indent="0">
              <a:buNone/>
            </a:pPr>
            <a:r>
              <a:rPr lang="en-US" b="1" u="sng" dirty="0"/>
              <a:t>Total images</a:t>
            </a:r>
            <a:endParaRPr lang="en-US" dirty="0"/>
          </a:p>
          <a:p>
            <a:pPr lvl="1">
              <a:buFont typeface="Courier New" panose="020B0604020202020204" pitchFamily="34" charset="0"/>
              <a:buChar char="o"/>
            </a:pPr>
            <a:r>
              <a:rPr lang="en-US" sz="3200" b="1" dirty="0"/>
              <a:t>~7,000 </a:t>
            </a:r>
            <a:r>
              <a:rPr lang="en-US" sz="3200" dirty="0"/>
              <a:t>MRI scans</a:t>
            </a:r>
            <a:endParaRPr lang="en-US" sz="3200"/>
          </a:p>
          <a:p>
            <a:pPr marL="0" indent="0">
              <a:buNone/>
            </a:pPr>
            <a:endParaRPr lang="en-US"/>
          </a:p>
          <a:p>
            <a:pPr marL="0" indent="0">
              <a:buNone/>
            </a:pPr>
            <a:endParaRPr lang="en-US" b="1" dirty="0"/>
          </a:p>
          <a:p>
            <a:endParaRPr lang="en-US" dirty="0"/>
          </a:p>
        </p:txBody>
      </p:sp>
      <p:pic>
        <p:nvPicPr>
          <p:cNvPr id="4" name="Picture 3" descr="A collage of images of a brain&#10;&#10;AI-generated content may be incorrect.">
            <a:extLst>
              <a:ext uri="{FF2B5EF4-FFF2-40B4-BE49-F238E27FC236}">
                <a16:creationId xmlns:a16="http://schemas.microsoft.com/office/drawing/2014/main" id="{36EAD1AA-4F1D-B16F-E013-A0143B636D94}"/>
              </a:ext>
            </a:extLst>
          </p:cNvPr>
          <p:cNvPicPr>
            <a:picLocks noChangeAspect="1"/>
          </p:cNvPicPr>
          <p:nvPr/>
        </p:nvPicPr>
        <p:blipFill>
          <a:blip r:embed="rId2"/>
          <a:stretch>
            <a:fillRect/>
          </a:stretch>
        </p:blipFill>
        <p:spPr>
          <a:xfrm>
            <a:off x="13022901" y="2280000"/>
            <a:ext cx="8936131" cy="9119909"/>
          </a:xfrm>
          <a:prstGeom prst="rect">
            <a:avLst/>
          </a:prstGeom>
        </p:spPr>
      </p:pic>
    </p:spTree>
    <p:extLst>
      <p:ext uri="{BB962C8B-B14F-4D97-AF65-F5344CB8AC3E}">
        <p14:creationId xmlns:p14="http://schemas.microsoft.com/office/powerpoint/2010/main" val="3166704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0" end="0"/>
                                            </p:txEl>
                                          </p:spTgt>
                                        </p:tgtEl>
                                        <p:attrNameLst>
                                          <p:attrName>style.visibility</p:attrName>
                                        </p:attrNameLst>
                                      </p:cBhvr>
                                      <p:to>
                                        <p:strVal val="visible"/>
                                      </p:to>
                                    </p:set>
                                    <p:animEffect transition="in" filter="fade">
                                      <p:cBhvr>
                                        <p:cTn id="18" dur="500"/>
                                        <p:tgtEl>
                                          <p:spTgt spid="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Effect transition="in" filter="fade">
                                      <p:cBhvr>
                                        <p:cTn id="23" dur="500"/>
                                        <p:tgtEl>
                                          <p:spTgt spid="3">
                                            <p:txEl>
                                              <p:pRg st="1" end="1"/>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500"/>
                                        <p:tgtEl>
                                          <p:spTgt spid="3">
                                            <p:txEl>
                                              <p:pRg st="2" end="2"/>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500"/>
                                        <p:tgtEl>
                                          <p:spTgt spid="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500"/>
                                        <p:tgtEl>
                                          <p:spTgt spid="3">
                                            <p:txEl>
                                              <p:pRg st="4" end="4"/>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500"/>
                                        <p:tgtEl>
                                          <p:spTgt spid="3">
                                            <p:txEl>
                                              <p:pRg st="6" end="6"/>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Effect transition="in" filter="fade">
                                      <p:cBhvr>
                                        <p:cTn id="45" dur="500"/>
                                        <p:tgtEl>
                                          <p:spTgt spid="3">
                                            <p:txEl>
                                              <p:pRg st="7" end="7"/>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Effect transition="in" filter="fade">
                                      <p:cBhvr>
                                        <p:cTn id="48" dur="500"/>
                                        <p:tgtEl>
                                          <p:spTgt spid="3">
                                            <p:txEl>
                                              <p:pRg st="8" end="8"/>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
                                            <p:txEl>
                                              <p:pRg st="9" end="9"/>
                                            </p:txEl>
                                          </p:spTgt>
                                        </p:tgtEl>
                                        <p:attrNameLst>
                                          <p:attrName>style.visibility</p:attrName>
                                        </p:attrNameLst>
                                      </p:cBhvr>
                                      <p:to>
                                        <p:strVal val="visible"/>
                                      </p:to>
                                    </p:set>
                                    <p:animEffect transition="in" filter="fade">
                                      <p:cBhvr>
                                        <p:cTn id="51" dur="500"/>
                                        <p:tgtEl>
                                          <p:spTgt spid="3">
                                            <p:txEl>
                                              <p:pRg st="9" end="9"/>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
                                            <p:txEl>
                                              <p:pRg st="10" end="10"/>
                                            </p:txEl>
                                          </p:spTgt>
                                        </p:tgtEl>
                                        <p:attrNameLst>
                                          <p:attrName>style.visibility</p:attrName>
                                        </p:attrNameLst>
                                      </p:cBhvr>
                                      <p:to>
                                        <p:strVal val="visible"/>
                                      </p:to>
                                    </p:set>
                                    <p:animEffect transition="in" filter="fade">
                                      <p:cBhvr>
                                        <p:cTn id="54" dur="500"/>
                                        <p:tgtEl>
                                          <p:spTgt spid="3">
                                            <p:txEl>
                                              <p:pRg st="10" end="10"/>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3">
                                            <p:txEl>
                                              <p:pRg st="11" end="11"/>
                                            </p:txEl>
                                          </p:spTgt>
                                        </p:tgtEl>
                                        <p:attrNameLst>
                                          <p:attrName>style.visibility</p:attrName>
                                        </p:attrNameLst>
                                      </p:cBhvr>
                                      <p:to>
                                        <p:strVal val="visible"/>
                                      </p:to>
                                    </p:set>
                                    <p:animEffect transition="in" filter="fade">
                                      <p:cBhvr>
                                        <p:cTn id="59" dur="500"/>
                                        <p:tgtEl>
                                          <p:spTgt spid="3">
                                            <p:txEl>
                                              <p:pRg st="11" end="11"/>
                                            </p:txEl>
                                          </p:spTgt>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
                                            <p:txEl>
                                              <p:pRg st="12" end="12"/>
                                            </p:txEl>
                                          </p:spTgt>
                                        </p:tgtEl>
                                        <p:attrNameLst>
                                          <p:attrName>style.visibility</p:attrName>
                                        </p:attrNameLst>
                                      </p:cBhvr>
                                      <p:to>
                                        <p:strVal val="visible"/>
                                      </p:to>
                                    </p:set>
                                    <p:animEffect transition="in" filter="fade">
                                      <p:cBhvr>
                                        <p:cTn id="62"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4C574-5720-5048-2404-CBD5571C7628}"/>
              </a:ext>
            </a:extLst>
          </p:cNvPr>
          <p:cNvSpPr>
            <a:spLocks noGrp="1"/>
          </p:cNvSpPr>
          <p:nvPr>
            <p:ph type="title"/>
          </p:nvPr>
        </p:nvSpPr>
        <p:spPr>
          <a:xfrm>
            <a:off x="7487887" y="283460"/>
            <a:ext cx="21031200" cy="1407104"/>
          </a:xfrm>
        </p:spPr>
        <p:txBody>
          <a:bodyPr/>
          <a:lstStyle/>
          <a:p>
            <a:r>
              <a:rPr lang="en-US" dirty="0"/>
              <a:t>Data Preprocessing</a:t>
            </a:r>
          </a:p>
        </p:txBody>
      </p:sp>
      <p:sp>
        <p:nvSpPr>
          <p:cNvPr id="3" name="Content Placeholder 2">
            <a:extLst>
              <a:ext uri="{FF2B5EF4-FFF2-40B4-BE49-F238E27FC236}">
                <a16:creationId xmlns:a16="http://schemas.microsoft.com/office/drawing/2014/main" id="{9B0BBB1E-FB96-47E3-CA1F-7E04AA4F22A4}"/>
              </a:ext>
            </a:extLst>
          </p:cNvPr>
          <p:cNvSpPr>
            <a:spLocks noGrp="1"/>
          </p:cNvSpPr>
          <p:nvPr>
            <p:ph idx="1"/>
          </p:nvPr>
        </p:nvSpPr>
        <p:spPr>
          <a:xfrm>
            <a:off x="696686" y="2994905"/>
            <a:ext cx="11506200" cy="4690971"/>
          </a:xfrm>
        </p:spPr>
        <p:txBody>
          <a:bodyPr vert="horz" lIns="91440" tIns="45720" rIns="91440" bIns="45720" rtlCol="0" anchor="t">
            <a:normAutofit/>
          </a:bodyPr>
          <a:lstStyle/>
          <a:p>
            <a:pPr marL="0" indent="0">
              <a:lnSpc>
                <a:spcPct val="70000"/>
              </a:lnSpc>
              <a:buNone/>
            </a:pPr>
            <a:r>
              <a:rPr lang="en-US" sz="5400" b="1" u="sng" dirty="0"/>
              <a:t>Preprocessing Steps</a:t>
            </a:r>
          </a:p>
          <a:p>
            <a:pPr marL="1828800" lvl="1" indent="-914400">
              <a:lnSpc>
                <a:spcPct val="70000"/>
              </a:lnSpc>
              <a:buAutoNum type="arabicPeriod"/>
            </a:pPr>
            <a:r>
              <a:rPr lang="en-US" dirty="0"/>
              <a:t> Image Resizing</a:t>
            </a:r>
          </a:p>
          <a:p>
            <a:pPr marL="1828800" lvl="1" indent="-914400">
              <a:lnSpc>
                <a:spcPct val="70000"/>
              </a:lnSpc>
              <a:buAutoNum type="arabicPeriod"/>
            </a:pPr>
            <a:endParaRPr lang="en-US" dirty="0"/>
          </a:p>
          <a:p>
            <a:pPr marL="1828800" lvl="1" indent="-914400">
              <a:lnSpc>
                <a:spcPct val="70000"/>
              </a:lnSpc>
              <a:buAutoNum type="arabicPeriod"/>
            </a:pPr>
            <a:r>
              <a:rPr lang="en-US" dirty="0"/>
              <a:t> Normalization</a:t>
            </a:r>
          </a:p>
          <a:p>
            <a:pPr marL="1828800" lvl="1" indent="-914400">
              <a:lnSpc>
                <a:spcPct val="70000"/>
              </a:lnSpc>
              <a:buAutoNum type="arabicPeriod"/>
            </a:pPr>
            <a:endParaRPr lang="en-US" dirty="0"/>
          </a:p>
          <a:p>
            <a:pPr marL="1828800" lvl="1" indent="-914400">
              <a:lnSpc>
                <a:spcPct val="70000"/>
              </a:lnSpc>
              <a:buAutoNum type="arabicPeriod"/>
            </a:pPr>
            <a:r>
              <a:rPr lang="en-US" dirty="0"/>
              <a:t> Data Augmentation (Training only)</a:t>
            </a:r>
          </a:p>
          <a:p>
            <a:pPr marL="0" indent="0">
              <a:lnSpc>
                <a:spcPct val="70000"/>
              </a:lnSpc>
              <a:buNone/>
            </a:pPr>
            <a:endParaRPr lang="en-US" dirty="0"/>
          </a:p>
          <a:p>
            <a:pPr>
              <a:buAutoNum type="arabicPeriod"/>
            </a:pPr>
            <a:endParaRPr lang="en-US" dirty="0"/>
          </a:p>
        </p:txBody>
      </p:sp>
      <p:graphicFrame>
        <p:nvGraphicFramePr>
          <p:cNvPr id="4" name="Diagram 3">
            <a:extLst>
              <a:ext uri="{FF2B5EF4-FFF2-40B4-BE49-F238E27FC236}">
                <a16:creationId xmlns:a16="http://schemas.microsoft.com/office/drawing/2014/main" id="{EFCD71BA-278B-4CE0-2DDD-38A76E3E3AA9}"/>
              </a:ext>
            </a:extLst>
          </p:cNvPr>
          <p:cNvGraphicFramePr/>
          <p:nvPr>
            <p:extLst>
              <p:ext uri="{D42A27DB-BD31-4B8C-83A1-F6EECF244321}">
                <p14:modId xmlns:p14="http://schemas.microsoft.com/office/powerpoint/2010/main" val="3054031031"/>
              </p:ext>
            </p:extLst>
          </p:nvPr>
        </p:nvGraphicFramePr>
        <p:xfrm>
          <a:off x="16385474" y="1221674"/>
          <a:ext cx="7261411" cy="4419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25" name="Picture 124" descr="A comparison of bar charts&#10;&#10;AI-generated content may be incorrect.">
            <a:extLst>
              <a:ext uri="{FF2B5EF4-FFF2-40B4-BE49-F238E27FC236}">
                <a16:creationId xmlns:a16="http://schemas.microsoft.com/office/drawing/2014/main" id="{EA0B38D7-23CF-4319-67AD-B819323A737B}"/>
              </a:ext>
            </a:extLst>
          </p:cNvPr>
          <p:cNvPicPr>
            <a:picLocks noChangeAspect="1"/>
          </p:cNvPicPr>
          <p:nvPr/>
        </p:nvPicPr>
        <p:blipFill>
          <a:blip r:embed="rId7"/>
          <a:stretch>
            <a:fillRect/>
          </a:stretch>
        </p:blipFill>
        <p:spPr>
          <a:xfrm>
            <a:off x="3657229" y="6817796"/>
            <a:ext cx="15829989" cy="5720602"/>
          </a:xfrm>
          <a:prstGeom prst="rect">
            <a:avLst/>
          </a:prstGeom>
        </p:spPr>
      </p:pic>
    </p:spTree>
    <p:extLst>
      <p:ext uri="{BB962C8B-B14F-4D97-AF65-F5344CB8AC3E}">
        <p14:creationId xmlns:p14="http://schemas.microsoft.com/office/powerpoint/2010/main" val="1347007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1"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Effect transition="in" filter="fade">
                                      <p:cBhvr>
                                        <p:cTn id="27" dur="500"/>
                                        <p:tgtEl>
                                          <p:spTgt spid="3">
                                            <p:txEl>
                                              <p:pRg st="0" end="0"/>
                                            </p:txEl>
                                          </p:spTgt>
                                        </p:tgtEl>
                                      </p:cBhvr>
                                    </p:animEffect>
                                  </p:childTnLst>
                                </p:cTn>
                              </p:par>
                              <p:par>
                                <p:cTn id="28" presetID="10" presetClass="entr" presetSubtype="0" fill="hold" grpId="1" nodeType="with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fade">
                                      <p:cBhvr>
                                        <p:cTn id="30" dur="500"/>
                                        <p:tgtEl>
                                          <p:spTgt spid="3">
                                            <p:txEl>
                                              <p:pRg st="1" end="1"/>
                                            </p:txEl>
                                          </p:spTgt>
                                        </p:tgtEl>
                                      </p:cBhvr>
                                    </p:animEffect>
                                  </p:childTnLst>
                                </p:cTn>
                              </p:par>
                              <p:par>
                                <p:cTn id="31" presetID="10" presetClass="entr" presetSubtype="0" fill="hold" grpId="1" nodeType="with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500"/>
                                        <p:tgtEl>
                                          <p:spTgt spid="3">
                                            <p:txEl>
                                              <p:pRg st="3" end="3"/>
                                            </p:txEl>
                                          </p:spTgt>
                                        </p:tgtEl>
                                      </p:cBhvr>
                                    </p:animEffect>
                                  </p:childTnLst>
                                </p:cTn>
                              </p:par>
                              <p:par>
                                <p:cTn id="34" presetID="10" presetClass="entr" presetSubtype="0" fill="hold" grpId="1"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25"/>
                                        </p:tgtEl>
                                        <p:attrNameLst>
                                          <p:attrName>style.visibility</p:attrName>
                                        </p:attrNameLst>
                                      </p:cBhvr>
                                      <p:to>
                                        <p:strVal val="visible"/>
                                      </p:to>
                                    </p:set>
                                    <p:animEffect transition="in" filter="fade">
                                      <p:cBhvr>
                                        <p:cTn id="41"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533</TotalTime>
  <Words>871</Words>
  <Application>Microsoft Office PowerPoint</Application>
  <PresentationFormat>Custom</PresentationFormat>
  <Paragraphs>228</Paragraphs>
  <Slides>26</Slides>
  <Notes>0</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Brain Tumor  </vt:lpstr>
      <vt:lpstr>Members</vt:lpstr>
      <vt:lpstr>Agenda</vt:lpstr>
      <vt:lpstr>Introduction &amp; Problem</vt:lpstr>
      <vt:lpstr>Introduction</vt:lpstr>
      <vt:lpstr>Problem Statement</vt:lpstr>
      <vt:lpstr>Dataset &amp; Preprocessing phase</vt:lpstr>
      <vt:lpstr>Dataset</vt:lpstr>
      <vt:lpstr>Data Preprocessing</vt:lpstr>
      <vt:lpstr>ResNet50  </vt:lpstr>
      <vt:lpstr>ResNet50   </vt:lpstr>
      <vt:lpstr>ResNet50 with Transfer Learning </vt:lpstr>
      <vt:lpstr>Results (ResNet50) </vt:lpstr>
      <vt:lpstr>CNN Model </vt:lpstr>
      <vt:lpstr>CNN architecture</vt:lpstr>
      <vt:lpstr>Training Results</vt:lpstr>
      <vt:lpstr>PowerPoint Presentation</vt:lpstr>
      <vt:lpstr>RESNET 50 Model </vt:lpstr>
      <vt:lpstr>PowerPoint Presentation</vt:lpstr>
      <vt:lpstr>Training &amp; Validation Performance:</vt:lpstr>
      <vt:lpstr>Generalization &amp; Final Results:</vt:lpstr>
      <vt:lpstr>CNN Model  </vt:lpstr>
      <vt:lpstr>PowerPoint Presentation</vt:lpstr>
      <vt:lpstr>Training vs Validation Behavior:</vt:lpstr>
      <vt:lpstr>Generalization Failure &amp; Final Results: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MainTitle</dc:title>
  <dc:creator>ibrahem eldafrawy</dc:creator>
  <cp:lastModifiedBy>maryamsobhy2@gmail.com</cp:lastModifiedBy>
  <cp:revision>891</cp:revision>
  <dcterms:created xsi:type="dcterms:W3CDTF">2024-02-12T07:53:43Z</dcterms:created>
  <dcterms:modified xsi:type="dcterms:W3CDTF">2025-12-23T08:42:40Z</dcterms:modified>
</cp:coreProperties>
</file>

<file path=docProps/thumbnail.jpeg>
</file>